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0" autoAdjust="0"/>
    <p:restoredTop sz="94660"/>
  </p:normalViewPr>
  <p:slideViewPr>
    <p:cSldViewPr snapToGrid="0">
      <p:cViewPr varScale="1">
        <p:scale>
          <a:sx n="135" d="100"/>
          <a:sy n="135" d="100"/>
        </p:scale>
        <p:origin x="176" y="8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20:36.580" idx="1">
    <p:pos x="10" y="10"/>
    <p:text>Add map from McClure &amp; Jaffe 2018 (from review paper)</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in an image</a:t>
            </a:r>
            <a:r>
              <a:rPr lang="en-US" baseline="0" dirty="0"/>
              <a:t> of wildfires in Colorado and discuss ‘natural’ versus ‘unnatural’</a:t>
            </a:r>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46563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8607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90270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452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8814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25224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16834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2152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08382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25057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4112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212074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076" y="1122363"/>
            <a:ext cx="9653081" cy="2387600"/>
          </a:xfrm>
        </p:spPr>
        <p:txBody>
          <a:bodyPr>
            <a:normAutofit fontScale="90000"/>
          </a:bodyPr>
          <a:lstStyle/>
          <a:p>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type="subTitle" idx="1"/>
          </p:nvPr>
        </p:nvSpPr>
        <p:spPr>
          <a:xfrm>
            <a:off x="1524000" y="3602037"/>
            <a:ext cx="9144000" cy="2876583"/>
          </a:xfrm>
        </p:spPr>
        <p:txBody>
          <a:bodyPr>
            <a:normAutofit fontScale="92500" lnSpcReduction="10000"/>
          </a:bodyPr>
          <a:lstStyle/>
          <a:p>
            <a:r>
              <a:rPr lang="en-US" dirty="0"/>
              <a:t>Melissa May Maestas, PhD</a:t>
            </a:r>
          </a:p>
          <a:p>
            <a:r>
              <a:rPr lang="en-US" dirty="0"/>
              <a:t>Research Associate (Post-Doctoral)</a:t>
            </a:r>
          </a:p>
          <a:p>
            <a:r>
              <a:rPr lang="en-US" dirty="0"/>
              <a:t>CU Boulder, CIRES, Earth Lab</a:t>
            </a:r>
          </a:p>
          <a:p>
            <a:endParaRPr lang="en-US" dirty="0"/>
          </a:p>
          <a:p>
            <a:r>
              <a:rPr lang="en-US" dirty="0"/>
              <a:t>Colleen Reid, PhD</a:t>
            </a:r>
          </a:p>
          <a:p>
            <a:r>
              <a:rPr lang="en-US" dirty="0"/>
              <a:t>Ellen Considine, BS-candidate</a:t>
            </a:r>
          </a:p>
          <a:p>
            <a:r>
              <a:rPr lang="en-US" dirty="0"/>
              <a:t>Gina Li, MA-candidate</a:t>
            </a: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46" y="400144"/>
            <a:ext cx="9968753" cy="1143000"/>
          </a:xfrm>
        </p:spPr>
        <p:txBody>
          <a:bodyPr>
            <a:normAutofit/>
          </a:bodyPr>
          <a:lstStyle/>
          <a:p>
            <a:r>
              <a:rPr lang="en-US" dirty="0"/>
              <a:t>Statistical Methods – Machine Learning</a:t>
            </a:r>
          </a:p>
        </p:txBody>
      </p:sp>
      <p:sp>
        <p:nvSpPr>
          <p:cNvPr id="3" name="Content Placeholder 2"/>
          <p:cNvSpPr>
            <a:spLocks noGrp="1"/>
          </p:cNvSpPr>
          <p:nvPr>
            <p:ph idx="1"/>
          </p:nvPr>
        </p:nvSpPr>
        <p:spPr>
          <a:xfrm>
            <a:off x="1156447" y="1846729"/>
            <a:ext cx="5168153" cy="4279435"/>
          </a:xfrm>
        </p:spPr>
        <p:txBody>
          <a:bodyPr>
            <a:normAutofit fontScale="92500" lnSpcReduction="1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6" y="1981201"/>
            <a:ext cx="4191000" cy="33718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63093" y="877093"/>
            <a:ext cx="5524107" cy="5524107"/>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8508" y="1216056"/>
            <a:ext cx="5279411" cy="5279411"/>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53666" y="1517716"/>
            <a:ext cx="4817498" cy="481749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lnSpcReduction="1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lnSpcReduction="1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076" y="1122363"/>
            <a:ext cx="9653081" cy="23876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524000" y="3602037"/>
            <a:ext cx="9144000" cy="2876583"/>
          </a:xfrm>
        </p:spPr>
        <p:txBody>
          <a:bodyPr>
            <a:normAutofit/>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3441" y="1054646"/>
            <a:ext cx="11753201" cy="4230367"/>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394446" y="2824965"/>
            <a:ext cx="10963836" cy="27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wildfires?</a:t>
            </a:r>
          </a:p>
        </p:txBody>
      </p:sp>
      <p:sp>
        <p:nvSpPr>
          <p:cNvPr id="5" name="Content Placeholder 4"/>
          <p:cNvSpPr>
            <a:spLocks noGrp="1"/>
          </p:cNvSpPr>
          <p:nvPr>
            <p:ph sz="half" idx="1"/>
          </p:nvPr>
        </p:nvSpPr>
        <p:spPr>
          <a:xfrm>
            <a:off x="1097278" y="1845734"/>
            <a:ext cx="3720382" cy="4023360"/>
          </a:xfrm>
        </p:spPr>
        <p:txBody>
          <a:bodyPr>
            <a:normAutofit fontScale="85000" lnSpcReduction="20000"/>
          </a:bodyPr>
          <a:lstStyle/>
          <a:p>
            <a:r>
              <a:rPr lang="en-US" dirty="0"/>
              <a:t>Globally and regionally, wildfire risk is projected to increase under various potential future climate scenarios.</a:t>
            </a:r>
          </a:p>
          <a:p>
            <a:endParaRPr lang="en-US" dirty="0"/>
          </a:p>
          <a:p>
            <a:r>
              <a:rPr lang="en-US"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
        <p:nvSpPr>
          <p:cNvPr id="3" name="Content Placeholder 2"/>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850883" y="2156320"/>
            <a:ext cx="10551193" cy="3442301"/>
          </a:xfrm>
          <a:prstGeom prst="rect">
            <a:avLst/>
          </a:prstGeom>
        </p:spPr>
      </p:pic>
      <p:sp>
        <p:nvSpPr>
          <p:cNvPr id="5" name="TextBox 4"/>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4"/>
            <a:ext cx="3535010" cy="1401520"/>
          </a:xfrm>
        </p:spPr>
        <p:txBody>
          <a:bodyPr/>
          <a:lstStyle/>
          <a:p>
            <a:r>
              <a:rPr lang="en-US" dirty="0"/>
              <a:t>Variable Importance</a:t>
            </a:r>
          </a:p>
        </p:txBody>
      </p:sp>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graphicFrame>
        <p:nvGraphicFramePr>
          <p:cNvPr id="6" name="Content Placeholder 5"/>
          <p:cNvGraphicFramePr>
            <a:graphicFrameLocks noGrp="1"/>
          </p:cNvGraphicFramePr>
          <p:nvPr>
            <p:ph idx="1"/>
            <p:extLst/>
          </p:nvPr>
        </p:nvGraphicFramePr>
        <p:xfrm>
          <a:off x="4268037" y="230308"/>
          <a:ext cx="7276262" cy="9509760"/>
        </p:xfrm>
        <a:graphic>
          <a:graphicData uri="http://schemas.openxmlformats.org/drawingml/2006/table">
            <a:tbl>
              <a:tblPr firstRow="1" firstCol="1" bandRow="1">
                <a:tableStyleId>{B301B821-A1FF-4177-AEE7-76D212191A09}</a:tableStyleId>
              </a:tblPr>
              <a:tblGrid>
                <a:gridCol w="4714448">
                  <a:extLst>
                    <a:ext uri="{9D8B030D-6E8A-4147-A177-3AD203B41FA5}">
                      <a16:colId xmlns:a16="http://schemas.microsoft.com/office/drawing/2014/main" val="20000"/>
                    </a:ext>
                  </a:extLst>
                </a:gridCol>
                <a:gridCol w="2561814">
                  <a:extLst>
                    <a:ext uri="{9D8B030D-6E8A-4147-A177-3AD203B41FA5}">
                      <a16:colId xmlns:a16="http://schemas.microsoft.com/office/drawing/2014/main" val="20001"/>
                    </a:ext>
                  </a:extLst>
                </a:gridCol>
              </a:tblGrid>
              <a:tr h="593519">
                <a:tc gridSpan="2">
                  <a:txBody>
                    <a:bodyPr/>
                    <a:lstStyle/>
                    <a:p>
                      <a:pPr marL="0" marR="0" indent="128270" algn="l">
                        <a:lnSpc>
                          <a:spcPct val="100000"/>
                        </a:lnSpc>
                        <a:spcBef>
                          <a:spcPts val="0"/>
                        </a:spcBef>
                        <a:spcAft>
                          <a:spcPts val="0"/>
                        </a:spcAft>
                      </a:pPr>
                      <a:r>
                        <a:rPr lang="en-US" sz="2400" dirty="0">
                          <a:effectLst/>
                        </a:rPr>
                        <a:t> </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2400" dirty="0">
                          <a:solidFill>
                            <a:sysClr val="windowText" lastClr="000000"/>
                          </a:solidFill>
                          <a:effectLst/>
                        </a:rPr>
                        <a:t>Average</a:t>
                      </a:r>
                      <a:r>
                        <a:rPr lang="en-US" sz="2400" baseline="0" dirty="0">
                          <a:solidFill>
                            <a:sysClr val="windowText" lastClr="000000"/>
                          </a:solidFill>
                          <a:effectLst/>
                        </a:rPr>
                        <a:t> </a:t>
                      </a:r>
                      <a:r>
                        <a:rPr lang="en-US" sz="2400" dirty="0">
                          <a:solidFill>
                            <a:sysClr val="windowText" lastClr="000000"/>
                          </a:solidFill>
                          <a:effectLst/>
                        </a:rPr>
                        <a:t>Variable Importance</a:t>
                      </a:r>
                      <a:endParaRPr lang="en-US" sz="24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96760">
                <a:tc>
                  <a:txBody>
                    <a:bodyPr/>
                    <a:lstStyle/>
                    <a:p>
                      <a:pPr marL="0" marR="0" indent="128270" algn="just">
                        <a:lnSpc>
                          <a:spcPct val="100000"/>
                        </a:lnSpc>
                        <a:spcBef>
                          <a:spcPts val="0"/>
                        </a:spcBef>
                        <a:spcAft>
                          <a:spcPts val="0"/>
                        </a:spcAft>
                      </a:pPr>
                      <a:r>
                        <a:rPr lang="en-US" sz="2400" dirty="0">
                          <a:effectLst/>
                        </a:rPr>
                        <a:t>GASP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b="1" dirty="0">
                          <a:effectLst/>
                        </a:rPr>
                        <a:t>1088.40</a:t>
                      </a:r>
                      <a:endParaRPr lang="en-US" sz="24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1"/>
                  </a:ext>
                </a:extLst>
              </a:tr>
              <a:tr h="296760">
                <a:tc>
                  <a:txBody>
                    <a:bodyPr/>
                    <a:lstStyle/>
                    <a:p>
                      <a:pPr marL="0" marR="0" indent="128270" algn="just">
                        <a:lnSpc>
                          <a:spcPct val="100000"/>
                        </a:lnSpc>
                        <a:spcBef>
                          <a:spcPts val="0"/>
                        </a:spcBef>
                        <a:spcAft>
                          <a:spcPts val="0"/>
                        </a:spcAft>
                      </a:pPr>
                      <a:r>
                        <a:rPr lang="en-US" sz="2400" dirty="0">
                          <a:effectLst/>
                        </a:rPr>
                        <a:t>distance to the nearest fire cluster</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327.99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2"/>
                  </a:ext>
                </a:extLst>
              </a:tr>
              <a:tr h="296760">
                <a:tc>
                  <a:txBody>
                    <a:bodyPr/>
                    <a:lstStyle/>
                    <a:p>
                      <a:pPr marL="0" marR="0" indent="128270" algn="just">
                        <a:lnSpc>
                          <a:spcPct val="100000"/>
                        </a:lnSpc>
                        <a:spcBef>
                          <a:spcPts val="0"/>
                        </a:spcBef>
                        <a:spcAft>
                          <a:spcPts val="0"/>
                        </a:spcAft>
                      </a:pPr>
                      <a:r>
                        <a:rPr lang="en-US" sz="2400" dirty="0">
                          <a:effectLst/>
                        </a:rPr>
                        <a:t>WRF-</a:t>
                      </a:r>
                      <a:r>
                        <a:rPr lang="en-US" sz="2400" dirty="0" err="1">
                          <a:effectLst/>
                        </a:rPr>
                        <a:t>Chem</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266.49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3"/>
                  </a:ext>
                </a:extLst>
              </a:tr>
              <a:tr h="296760">
                <a:tc>
                  <a:txBody>
                    <a:bodyPr/>
                    <a:lstStyle/>
                    <a:p>
                      <a:pPr marL="0" marR="0" indent="128270" algn="just">
                        <a:lnSpc>
                          <a:spcPct val="100000"/>
                        </a:lnSpc>
                        <a:spcBef>
                          <a:spcPts val="0"/>
                        </a:spcBef>
                        <a:spcAft>
                          <a:spcPts val="0"/>
                        </a:spcAft>
                      </a:pPr>
                      <a:r>
                        <a:rPr lang="en-US" sz="2400" dirty="0">
                          <a:effectLst/>
                        </a:rPr>
                        <a:t>Julian date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263.31</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4"/>
                  </a:ext>
                </a:extLst>
              </a:tr>
              <a:tr h="296760">
                <a:tc>
                  <a:txBody>
                    <a:bodyPr/>
                    <a:lstStyle/>
                    <a:p>
                      <a:pPr marL="0" marR="0" indent="128270" algn="just">
                        <a:lnSpc>
                          <a:spcPct val="100000"/>
                        </a:lnSpc>
                        <a:spcBef>
                          <a:spcPts val="0"/>
                        </a:spcBef>
                        <a:spcAft>
                          <a:spcPts val="0"/>
                        </a:spcAft>
                      </a:pPr>
                      <a:r>
                        <a:rPr lang="en-US" sz="2400" dirty="0">
                          <a:effectLst/>
                        </a:rPr>
                        <a:t>Surface pressure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201.03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5"/>
                  </a:ext>
                </a:extLst>
              </a:tr>
              <a:tr h="296760">
                <a:tc>
                  <a:txBody>
                    <a:bodyPr/>
                    <a:lstStyle/>
                    <a:p>
                      <a:pPr marL="0" marR="0" indent="128270" algn="just">
                        <a:lnSpc>
                          <a:spcPct val="100000"/>
                        </a:lnSpc>
                        <a:spcBef>
                          <a:spcPts val="0"/>
                        </a:spcBef>
                        <a:spcAft>
                          <a:spcPts val="0"/>
                        </a:spcAft>
                      </a:pPr>
                      <a:r>
                        <a:rPr lang="en-US" sz="2400" dirty="0">
                          <a:effectLst/>
                        </a:rPr>
                        <a:t>Local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195.17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6"/>
                  </a:ext>
                </a:extLst>
              </a:tr>
              <a:tr h="296760">
                <a:tc>
                  <a:txBody>
                    <a:bodyPr/>
                    <a:lstStyle/>
                    <a:p>
                      <a:pPr marL="0" marR="0" indent="128270" algn="just">
                        <a:lnSpc>
                          <a:spcPct val="100000"/>
                        </a:lnSpc>
                        <a:spcBef>
                          <a:spcPts val="0"/>
                        </a:spcBef>
                        <a:spcAft>
                          <a:spcPts val="0"/>
                        </a:spcAft>
                      </a:pPr>
                      <a:r>
                        <a:rPr lang="en-US" sz="2400">
                          <a:effectLst/>
                        </a:rPr>
                        <a:t>sea level pressure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182.81</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7"/>
                  </a:ext>
                </a:extLst>
              </a:tr>
              <a:tr h="296760">
                <a:tc>
                  <a:txBody>
                    <a:bodyPr/>
                    <a:lstStyle/>
                    <a:p>
                      <a:pPr marL="0" marR="0" indent="128270" algn="just">
                        <a:lnSpc>
                          <a:spcPct val="100000"/>
                        </a:lnSpc>
                        <a:spcBef>
                          <a:spcPts val="0"/>
                        </a:spcBef>
                        <a:spcAft>
                          <a:spcPts val="0"/>
                        </a:spcAft>
                      </a:pPr>
                      <a:r>
                        <a:rPr lang="en-US" sz="2400">
                          <a:effectLst/>
                        </a:rPr>
                        <a:t>Relative humidity</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175.75</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8"/>
                  </a:ext>
                </a:extLst>
              </a:tr>
              <a:tr h="296760">
                <a:tc>
                  <a:txBody>
                    <a:bodyPr/>
                    <a:lstStyle/>
                    <a:p>
                      <a:pPr marL="0" marR="0" indent="128270" algn="just">
                        <a:lnSpc>
                          <a:spcPct val="100000"/>
                        </a:lnSpc>
                        <a:spcBef>
                          <a:spcPts val="0"/>
                        </a:spcBef>
                        <a:spcAft>
                          <a:spcPts val="0"/>
                        </a:spcAft>
                      </a:pPr>
                      <a:r>
                        <a:rPr lang="en-US" sz="2400">
                          <a:effectLst/>
                        </a:rPr>
                        <a:t>V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157.06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9"/>
                  </a:ext>
                </a:extLst>
              </a:tr>
              <a:tr h="296760">
                <a:tc>
                  <a:txBody>
                    <a:bodyPr/>
                    <a:lstStyle/>
                    <a:p>
                      <a:pPr marL="0" marR="0" indent="128270" algn="just">
                        <a:lnSpc>
                          <a:spcPct val="100000"/>
                        </a:lnSpc>
                        <a:spcBef>
                          <a:spcPts val="0"/>
                        </a:spcBef>
                        <a:spcAft>
                          <a:spcPts val="0"/>
                        </a:spcAft>
                      </a:pPr>
                      <a:r>
                        <a:rPr lang="en-US" sz="2400">
                          <a:effectLst/>
                        </a:rPr>
                        <a:t>U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135.87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0"/>
                  </a:ext>
                </a:extLst>
              </a:tr>
              <a:tr h="296760">
                <a:tc>
                  <a:txBody>
                    <a:bodyPr/>
                    <a:lstStyle/>
                    <a:p>
                      <a:pPr marL="0" marR="0" indent="128270" algn="just">
                        <a:lnSpc>
                          <a:spcPct val="100000"/>
                        </a:lnSpc>
                        <a:spcBef>
                          <a:spcPts val="0"/>
                        </a:spcBef>
                        <a:spcAft>
                          <a:spcPts val="0"/>
                        </a:spcAft>
                      </a:pPr>
                      <a:r>
                        <a:rPr lang="en-US" sz="2400">
                          <a:effectLst/>
                        </a:rPr>
                        <a:t>X-coordinate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134.86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1"/>
                  </a:ext>
                </a:extLst>
              </a:tr>
              <a:tr h="296760">
                <a:tc>
                  <a:txBody>
                    <a:bodyPr/>
                    <a:lstStyle/>
                    <a:p>
                      <a:pPr marL="0" marR="0" indent="128270" algn="just">
                        <a:lnSpc>
                          <a:spcPct val="100000"/>
                        </a:lnSpc>
                        <a:spcBef>
                          <a:spcPts val="0"/>
                        </a:spcBef>
                        <a:spcAft>
                          <a:spcPts val="0"/>
                        </a:spcAft>
                      </a:pPr>
                      <a:r>
                        <a:rPr lang="en-US" sz="2400">
                          <a:effectLst/>
                        </a:rPr>
                        <a:t>MODIS AOD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130.63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2"/>
                  </a:ext>
                </a:extLst>
              </a:tr>
              <a:tr h="296760">
                <a:tc>
                  <a:txBody>
                    <a:bodyPr/>
                    <a:lstStyle/>
                    <a:p>
                      <a:pPr marL="0" marR="0" indent="128270" algn="just">
                        <a:lnSpc>
                          <a:spcPct val="100000"/>
                        </a:lnSpc>
                        <a:spcBef>
                          <a:spcPts val="0"/>
                        </a:spcBef>
                        <a:spcAft>
                          <a:spcPts val="0"/>
                        </a:spcAft>
                      </a:pPr>
                      <a:r>
                        <a:rPr lang="en-US" sz="2400">
                          <a:effectLst/>
                        </a:rPr>
                        <a:t>temperature at 2 meters</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116.02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3"/>
                  </a:ext>
                </a:extLst>
              </a:tr>
              <a:tr h="296760">
                <a:tc>
                  <a:txBody>
                    <a:bodyPr/>
                    <a:lstStyle/>
                    <a:p>
                      <a:pPr marL="0" marR="0" indent="128270" algn="just">
                        <a:lnSpc>
                          <a:spcPct val="100000"/>
                        </a:lnSpc>
                        <a:spcBef>
                          <a:spcPts val="0"/>
                        </a:spcBef>
                        <a:spcAft>
                          <a:spcPts val="0"/>
                        </a:spcAft>
                      </a:pPr>
                      <a:r>
                        <a:rPr lang="en-US" sz="2400">
                          <a:effectLst/>
                        </a:rPr>
                        <a:t>Y-coordinate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122.27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4"/>
                  </a:ext>
                </a:extLst>
              </a:tr>
              <a:tr h="296760">
                <a:tc>
                  <a:txBody>
                    <a:bodyPr/>
                    <a:lstStyle/>
                    <a:p>
                      <a:pPr marL="0" marR="0" indent="128270" algn="just">
                        <a:lnSpc>
                          <a:spcPct val="100000"/>
                        </a:lnSpc>
                        <a:spcBef>
                          <a:spcPts val="0"/>
                        </a:spcBef>
                        <a:spcAft>
                          <a:spcPts val="0"/>
                        </a:spcAft>
                      </a:pPr>
                      <a:r>
                        <a:rPr lang="en-US" sz="2400">
                          <a:effectLst/>
                        </a:rPr>
                        <a:t>dew point temperature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96.16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5"/>
                  </a:ext>
                </a:extLst>
              </a:tr>
              <a:tr h="296760">
                <a:tc>
                  <a:txBody>
                    <a:bodyPr/>
                    <a:lstStyle/>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r>
                        <a:rPr lang="en-US" sz="2400" dirty="0">
                          <a:effectLst/>
                        </a:rPr>
                        <a:t>fire counts in nearest cluster / distance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95.87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6"/>
                  </a:ext>
                </a:extLst>
              </a:tr>
              <a:tr h="296760">
                <a:tc>
                  <a:txBody>
                    <a:bodyPr/>
                    <a:lstStyle/>
                    <a:p>
                      <a:pPr marL="0" marR="0" indent="128270" algn="just">
                        <a:lnSpc>
                          <a:spcPct val="100000"/>
                        </a:lnSpc>
                        <a:spcBef>
                          <a:spcPts val="0"/>
                        </a:spcBef>
                        <a:spcAft>
                          <a:spcPts val="0"/>
                        </a:spcAft>
                      </a:pPr>
                      <a:r>
                        <a:rPr lang="en-US" sz="2400">
                          <a:effectLst/>
                        </a:rPr>
                        <a:t>elevation</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75.52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7"/>
                  </a:ext>
                </a:extLst>
              </a:tr>
              <a:tr h="296760">
                <a:tc>
                  <a:txBody>
                    <a:bodyPr/>
                    <a:lstStyle/>
                    <a:p>
                      <a:pPr marL="0" marR="0" indent="128270" algn="just">
                        <a:lnSpc>
                          <a:spcPct val="100000"/>
                        </a:lnSpc>
                        <a:spcBef>
                          <a:spcPts val="0"/>
                        </a:spcBef>
                        <a:spcAft>
                          <a:spcPts val="0"/>
                        </a:spcAft>
                      </a:pPr>
                      <a:r>
                        <a:rPr lang="en-US" sz="2400">
                          <a:effectLst/>
                        </a:rPr>
                        <a:t>planetary boundary layer height</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84.49</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8"/>
                  </a:ext>
                </a:extLst>
              </a:tr>
              <a:tr h="296760">
                <a:tc>
                  <a:txBody>
                    <a:bodyPr/>
                    <a:lstStyle/>
                    <a:p>
                      <a:pPr marL="0" marR="0" indent="128270" algn="just">
                        <a:lnSpc>
                          <a:spcPct val="100000"/>
                        </a:lnSpc>
                        <a:spcBef>
                          <a:spcPts val="0"/>
                        </a:spcBef>
                        <a:spcAft>
                          <a:spcPts val="0"/>
                        </a:spcAft>
                      </a:pPr>
                      <a:r>
                        <a:rPr lang="en-US" sz="2400">
                          <a:effectLst/>
                        </a:rPr>
                        <a:t>% urban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72.40</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9"/>
                  </a:ext>
                </a:extLst>
              </a:tr>
              <a:tr h="296760">
                <a:tc>
                  <a:txBody>
                    <a:bodyPr/>
                    <a:lstStyle/>
                    <a:p>
                      <a:pPr marL="0" marR="0" indent="128270" algn="just">
                        <a:lnSpc>
                          <a:spcPct val="100000"/>
                        </a:lnSpc>
                        <a:spcBef>
                          <a:spcPts val="0"/>
                        </a:spcBef>
                        <a:spcAft>
                          <a:spcPts val="0"/>
                        </a:spcAft>
                      </a:pPr>
                      <a:r>
                        <a:rPr lang="en-US" sz="2400">
                          <a:effectLst/>
                        </a:rPr>
                        <a:t>sum of traffic counts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71.98</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0"/>
                  </a:ext>
                </a:extLst>
              </a:tr>
              <a:tr h="0">
                <a:tc>
                  <a:txBody>
                    <a:bodyPr/>
                    <a:lstStyle/>
                    <a:p>
                      <a:pPr marL="0" marR="0" indent="128270" algn="just">
                        <a:lnSpc>
                          <a:spcPct val="100000"/>
                        </a:lnSpc>
                        <a:spcBef>
                          <a:spcPts val="0"/>
                        </a:spcBef>
                        <a:spcAft>
                          <a:spcPts val="0"/>
                        </a:spcAft>
                      </a:pPr>
                      <a:r>
                        <a:rPr lang="en-US" sz="2400">
                          <a:effectLst/>
                        </a:rPr>
                        <a:t>% vegetated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37.64</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1"/>
                  </a:ext>
                </a:extLst>
              </a:tr>
            </a:tbl>
          </a:graphicData>
        </a:graphic>
      </p:graphicFrame>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pic>
        <p:nvPicPr>
          <p:cNvPr id="8" name="Picture 7"/>
          <p:cNvPicPr>
            <a:picLocks noChangeAspect="1"/>
          </p:cNvPicPr>
          <p:nvPr/>
        </p:nvPicPr>
        <p:blipFill rotWithShape="1">
          <a:blip r:embed="rId3"/>
          <a:srcRect b="51847"/>
          <a:stretch/>
        </p:blipFill>
        <p:spPr>
          <a:xfrm>
            <a:off x="276329" y="1014247"/>
            <a:ext cx="11537458" cy="2039196"/>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1154083" y="1927376"/>
            <a:ext cx="10058400" cy="4023360"/>
          </a:xfrm>
        </p:spPr>
        <p:txBody>
          <a:bodyPr>
            <a:normAutofit/>
          </a:bodyPr>
          <a:lstStyle/>
          <a:p>
            <a:pPr>
              <a:buFont typeface="Courier New" panose="02070309020205020404" pitchFamily="49" charset="0"/>
              <a:buChar char="o"/>
            </a:pPr>
            <a:r>
              <a:rPr lang="en-US" sz="2400" dirty="0"/>
              <a:t>Combining multiple spatiotemporal datasets including satellite data and/or chemical transport model data could </a:t>
            </a:r>
            <a:r>
              <a:rPr lang="en-US" sz="2400" b="1" dirty="0"/>
              <a:t>predict ground-level PM</a:t>
            </a:r>
            <a:r>
              <a:rPr lang="en-US" sz="2400" b="1" baseline="-25000" dirty="0"/>
              <a:t>2.5</a:t>
            </a:r>
            <a:r>
              <a:rPr lang="en-US" sz="2400" b="1" dirty="0"/>
              <a:t> well </a:t>
            </a:r>
            <a:r>
              <a:rPr lang="en-US" sz="2400" dirty="0"/>
              <a:t>during a wildfire</a:t>
            </a:r>
          </a:p>
          <a:p>
            <a:pPr>
              <a:buFont typeface="Courier New" panose="02070309020205020404" pitchFamily="49" charset="0"/>
              <a:buChar char="o"/>
            </a:pPr>
            <a:r>
              <a:rPr lang="en-US" sz="2400" b="1" dirty="0"/>
              <a:t>Tree-based algorithms </a:t>
            </a:r>
            <a:r>
              <a:rPr lang="en-US" sz="2400" dirty="0"/>
              <a:t>predicted ground-level PM</a:t>
            </a:r>
            <a:r>
              <a:rPr lang="en-US" sz="2400" baseline="-25000" dirty="0"/>
              <a:t>2.5</a:t>
            </a:r>
            <a:r>
              <a:rPr lang="en-US" sz="2400" dirty="0"/>
              <a:t> better than linear or other commonly used statistical models (e.g. GAM)</a:t>
            </a:r>
          </a:p>
          <a:p>
            <a:pPr>
              <a:buFont typeface="Courier New" panose="02070309020205020404" pitchFamily="49" charset="0"/>
              <a:buChar char="o"/>
            </a:pPr>
            <a:r>
              <a:rPr lang="en-US" sz="2400" dirty="0"/>
              <a:t>Data that could apply to any fire, </a:t>
            </a:r>
            <a:r>
              <a:rPr lang="en-US" sz="2400" b="1" dirty="0"/>
              <a:t>“universal” variables, could predict ground-level PM</a:t>
            </a:r>
            <a:r>
              <a:rPr lang="en-US" sz="2400" b="1" baseline="-25000" dirty="0"/>
              <a:t>2.5</a:t>
            </a:r>
            <a:r>
              <a:rPr lang="en-US" sz="24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1201271" y="1851211"/>
            <a:ext cx="8229600" cy="4800600"/>
          </a:xfrm>
        </p:spPr>
        <p:txBody>
          <a:bodyPr>
            <a:normAutofit fontScale="8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845325" y="1845734"/>
            <a:ext cx="10058400" cy="4023360"/>
          </a:xfrm>
        </p:spPr>
        <p:txBody>
          <a:bodyPr>
            <a:normAutofit fontScale="92500" lnSpcReduction="20000"/>
          </a:bodyPr>
          <a:lstStyle/>
          <a:p>
            <a:r>
              <a:rPr lang="en-US" sz="2600" dirty="0"/>
              <a:t>Aerosol optical depth (AOD) satellite data</a:t>
            </a:r>
          </a:p>
          <a:p>
            <a:pPr lvl="1"/>
            <a:r>
              <a:rPr lang="en-US" sz="2600" dirty="0"/>
              <a:t>Benefits – covers the whole land area and has temporal coverage of more than once a day</a:t>
            </a:r>
          </a:p>
          <a:p>
            <a:pPr lvl="1"/>
            <a:r>
              <a:rPr lang="en-US" sz="2600" dirty="0"/>
              <a:t>Drawbacks – full column aerosol loading not just where people breathe, just measures during daylight hours</a:t>
            </a:r>
          </a:p>
          <a:p>
            <a:pPr lvl="1"/>
            <a:r>
              <a:rPr lang="en-US" sz="2600" dirty="0"/>
              <a:t>Incomplete data due to cloud cover, missing </a:t>
            </a:r>
            <a:r>
              <a:rPr lang="en-US" sz="2600" dirty="0" err="1"/>
              <a:t>retrevals</a:t>
            </a:r>
            <a:r>
              <a:rPr lang="en-US" sz="2600" dirty="0"/>
              <a:t>, resolution (improving)</a:t>
            </a:r>
          </a:p>
          <a:p>
            <a:pPr marL="0" lvl="1" indent="0">
              <a:buNone/>
            </a:pPr>
            <a:endParaRPr lang="en-US" sz="2600" dirty="0"/>
          </a:p>
          <a:p>
            <a:pPr marL="0" lvl="1" indent="0">
              <a:buNone/>
            </a:pPr>
            <a:r>
              <a:rPr lang="en-US" sz="2600" dirty="0"/>
              <a:t>Chemical transport models</a:t>
            </a:r>
          </a:p>
          <a:p>
            <a:pPr lvl="1"/>
            <a:r>
              <a:rPr lang="en-US" sz="2600" dirty="0"/>
              <a:t>Benefits – can extract pollution estimates at ground level and covers whole land area</a:t>
            </a:r>
          </a:p>
          <a:p>
            <a:pPr lvl="1"/>
            <a:r>
              <a:rPr lang="en-US" sz="260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57200" y="270559"/>
          <a:ext cx="11322424" cy="5932523"/>
        </p:xfrm>
        <a:graphic>
          <a:graphicData uri="http://schemas.openxmlformats.org/drawingml/2006/table">
            <a:tbl>
              <a:tblPr firstRow="1" bandRow="1">
                <a:tableStyleId>{69012ECD-51FC-41F1-AA8D-1B2483CD663E}</a:tableStyleId>
              </a:tblPr>
              <a:tblGrid>
                <a:gridCol w="3307976">
                  <a:extLst>
                    <a:ext uri="{9D8B030D-6E8A-4147-A177-3AD203B41FA5}">
                      <a16:colId xmlns:a16="http://schemas.microsoft.com/office/drawing/2014/main" val="20000"/>
                    </a:ext>
                  </a:extLst>
                </a:gridCol>
                <a:gridCol w="1664417">
                  <a:extLst>
                    <a:ext uri="{9D8B030D-6E8A-4147-A177-3AD203B41FA5}">
                      <a16:colId xmlns:a16="http://schemas.microsoft.com/office/drawing/2014/main" val="20001"/>
                    </a:ext>
                  </a:extLst>
                </a:gridCol>
                <a:gridCol w="3444087">
                  <a:extLst>
                    <a:ext uri="{9D8B030D-6E8A-4147-A177-3AD203B41FA5}">
                      <a16:colId xmlns:a16="http://schemas.microsoft.com/office/drawing/2014/main" val="20002"/>
                    </a:ext>
                  </a:extLst>
                </a:gridCol>
                <a:gridCol w="1506784">
                  <a:extLst>
                    <a:ext uri="{9D8B030D-6E8A-4147-A177-3AD203B41FA5}">
                      <a16:colId xmlns:a16="http://schemas.microsoft.com/office/drawing/2014/main" val="20003"/>
                    </a:ext>
                  </a:extLst>
                </a:gridCol>
                <a:gridCol w="1399160">
                  <a:extLst>
                    <a:ext uri="{9D8B030D-6E8A-4147-A177-3AD203B41FA5}">
                      <a16:colId xmlns:a16="http://schemas.microsoft.com/office/drawing/2014/main" val="20004"/>
                    </a:ext>
                  </a:extLst>
                </a:gridCol>
              </a:tblGrid>
              <a:tr h="221830">
                <a:tc>
                  <a:txBody>
                    <a:bodyPr/>
                    <a:lstStyle/>
                    <a:p>
                      <a:pPr marL="0" marR="0" indent="0" algn="ctr">
                        <a:lnSpc>
                          <a:spcPct val="100000"/>
                        </a:lnSpc>
                        <a:spcBef>
                          <a:spcPts val="0"/>
                        </a:spcBef>
                        <a:spcAft>
                          <a:spcPts val="0"/>
                        </a:spcAft>
                      </a:pPr>
                      <a:r>
                        <a:rPr lang="en-US" sz="1200" dirty="0">
                          <a:solidFill>
                            <a:schemeClr val="tx1"/>
                          </a:solidFill>
                          <a:effectLst/>
                        </a:rPr>
                        <a:t>Variables</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ctr">
                        <a:lnSpc>
                          <a:spcPct val="100000"/>
                        </a:lnSpc>
                        <a:spcBef>
                          <a:spcPts val="0"/>
                        </a:spcBef>
                        <a:spcAft>
                          <a:spcPts val="0"/>
                        </a:spcAft>
                      </a:pPr>
                      <a:r>
                        <a:rPr lang="en-US" sz="1200" dirty="0">
                          <a:solidFill>
                            <a:schemeClr val="tx1"/>
                          </a:solidFill>
                          <a:effectLst/>
                        </a:rPr>
                        <a:t>Data Source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Temporal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Spatial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0"/>
                  </a:ext>
                </a:extLst>
              </a:tr>
              <a:tr h="95440">
                <a:tc gridSpan="5">
                  <a:txBody>
                    <a:bodyPr/>
                    <a:lstStyle/>
                    <a:p>
                      <a:pPr marL="0" marR="0" indent="0" algn="just">
                        <a:lnSpc>
                          <a:spcPct val="100000"/>
                        </a:lnSpc>
                        <a:spcBef>
                          <a:spcPts val="0"/>
                        </a:spcBef>
                        <a:spcAft>
                          <a:spcPts val="0"/>
                        </a:spcAft>
                      </a:pPr>
                      <a:r>
                        <a:rPr lang="en-US" sz="1200" b="1" dirty="0">
                          <a:effectLst/>
                        </a:rPr>
                        <a:t>Dependent Variable</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5343">
                <a:tc>
                  <a:txBody>
                    <a:bodyPr/>
                    <a:lstStyle/>
                    <a:p>
                      <a:pPr marL="0" marR="0" indent="0" algn="just">
                        <a:lnSpc>
                          <a:spcPct val="100000"/>
                        </a:lnSpc>
                        <a:spcBef>
                          <a:spcPts val="0"/>
                        </a:spcBef>
                        <a:spcAft>
                          <a:spcPts val="0"/>
                        </a:spcAft>
                      </a:pPr>
                      <a:r>
                        <a:rPr lang="en-US" sz="1200" dirty="0">
                          <a:effectLst/>
                        </a:rPr>
                        <a:t>PM</a:t>
                      </a:r>
                      <a:r>
                        <a:rPr lang="en-US" sz="1200" baseline="-25000" dirty="0">
                          <a:effectLst/>
                        </a:rPr>
                        <a:t>2.5</a:t>
                      </a:r>
                      <a:r>
                        <a:rPr lang="en-US" sz="1200" dirty="0">
                          <a:effectLst/>
                        </a:rPr>
                        <a:t> from monitoring stations (N=121)</a:t>
                      </a:r>
                      <a:endParaRPr lang="en-US" sz="1200" dirty="0">
                        <a:effectLst/>
                        <a:latin typeface="+mn-lt"/>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EPA, California Air Resources Board, Air Districts, and US Forest Service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 or 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2"/>
                  </a:ext>
                </a:extLst>
              </a:tr>
              <a:tr h="110915">
                <a:tc gridSpan="5">
                  <a:txBody>
                    <a:bodyPr/>
                    <a:lstStyle/>
                    <a:p>
                      <a:pPr marL="0" marR="0" indent="0" algn="just">
                        <a:lnSpc>
                          <a:spcPct val="100000"/>
                        </a:lnSpc>
                        <a:spcBef>
                          <a:spcPts val="0"/>
                        </a:spcBef>
                        <a:spcAft>
                          <a:spcPts val="0"/>
                        </a:spcAft>
                      </a:pPr>
                      <a:r>
                        <a:rPr lang="en-US" sz="1200" b="1" dirty="0">
                          <a:effectLst/>
                        </a:rPr>
                        <a:t>Spatiotemporal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marR="0" indent="0" algn="just">
                        <a:lnSpc>
                          <a:spcPct val="100000"/>
                        </a:lnSpc>
                        <a:spcBef>
                          <a:spcPts val="0"/>
                        </a:spcBef>
                        <a:spcAft>
                          <a:spcPts val="0"/>
                        </a:spcAft>
                      </a:pPr>
                      <a:r>
                        <a:rPr lang="en-US" sz="1200" dirty="0">
                          <a:effectLst/>
                        </a:rPr>
                        <a:t>GASP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Oceanic and Atmospheric Administration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Half-hourly, daylight</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4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4"/>
                  </a:ext>
                </a:extLst>
              </a:tr>
              <a:tr h="134947">
                <a:tc>
                  <a:txBody>
                    <a:bodyPr/>
                    <a:lstStyle/>
                    <a:p>
                      <a:pPr marL="0" marR="0" indent="0" algn="just">
                        <a:lnSpc>
                          <a:spcPct val="100000"/>
                        </a:lnSpc>
                        <a:spcBef>
                          <a:spcPts val="0"/>
                        </a:spcBef>
                        <a:spcAft>
                          <a:spcPts val="0"/>
                        </a:spcAft>
                      </a:pPr>
                      <a:r>
                        <a:rPr lang="en-US" sz="1200" dirty="0">
                          <a:effectLst/>
                        </a:rPr>
                        <a:t>MODIS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a:effectLst/>
                        </a:rPr>
                        <a:t>NASA</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Twice 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10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5"/>
                  </a:ext>
                </a:extLst>
              </a:tr>
              <a:tr h="65710">
                <a:tc>
                  <a:txBody>
                    <a:bodyPr/>
                    <a:lstStyle/>
                    <a:p>
                      <a:pPr marL="0" marR="0" indent="0" algn="just">
                        <a:lnSpc>
                          <a:spcPct val="100000"/>
                        </a:lnSpc>
                        <a:spcBef>
                          <a:spcPts val="0"/>
                        </a:spcBef>
                        <a:spcAft>
                          <a:spcPts val="0"/>
                        </a:spcAft>
                      </a:pPr>
                      <a:r>
                        <a:rPr lang="en-US" sz="1200" dirty="0">
                          <a:effectLst/>
                        </a:rPr>
                        <a:t>Local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Sonoma Technology, Inc.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0.5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6"/>
                  </a:ext>
                </a:extLst>
              </a:tr>
              <a:tr h="221830">
                <a:tc>
                  <a:txBody>
                    <a:bodyPr/>
                    <a:lstStyle/>
                    <a:p>
                      <a:pPr marL="0" marR="0" indent="0" algn="just">
                        <a:lnSpc>
                          <a:spcPct val="100000"/>
                        </a:lnSpc>
                        <a:spcBef>
                          <a:spcPts val="0"/>
                        </a:spcBef>
                        <a:spcAft>
                          <a:spcPts val="0"/>
                        </a:spcAft>
                      </a:pPr>
                      <a:r>
                        <a:rPr lang="en-US" sz="1200" dirty="0">
                          <a:effectLst/>
                        </a:rPr>
                        <a:t>WRF-</a:t>
                      </a:r>
                      <a:r>
                        <a:rPr lang="en-US" sz="1200" dirty="0" err="1">
                          <a:effectLst/>
                        </a:rPr>
                        <a:t>Chem</a:t>
                      </a:r>
                      <a:r>
                        <a:rPr lang="en-US" sz="1200" dirty="0">
                          <a:effectLst/>
                        </a:rPr>
                        <a:t> PM</a:t>
                      </a:r>
                      <a:r>
                        <a:rPr lang="en-US" sz="1200" baseline="-25000" dirty="0">
                          <a:effectLst/>
                        </a:rPr>
                        <a:t>2.5</a:t>
                      </a:r>
                      <a:r>
                        <a:rPr lang="en-US" sz="1200" dirty="0">
                          <a:effectLst/>
                        </a:rPr>
                        <a:t> (µg/m</a:t>
                      </a:r>
                      <a:r>
                        <a:rPr lang="en-US" sz="1200" baseline="30000" dirty="0">
                          <a:effectLst/>
                        </a:rPr>
                        <a:t>3</a:t>
                      </a:r>
                      <a:r>
                        <a:rPr lang="en-US" sz="1200" dirty="0">
                          <a:effectLst/>
                        </a:rPr>
                        <a:t>)</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Center for Atmospheric Research</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12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7"/>
                  </a:ext>
                </a:extLst>
              </a:tr>
              <a:tr h="332745">
                <a:tc>
                  <a:txBody>
                    <a:bodyPr/>
                    <a:lstStyle/>
                    <a:p>
                      <a:pPr marL="0" marR="0" indent="0" algn="just">
                        <a:lnSpc>
                          <a:spcPct val="100000"/>
                        </a:lnSpc>
                        <a:spcBef>
                          <a:spcPts val="0"/>
                        </a:spcBef>
                        <a:spcAft>
                          <a:spcPts val="0"/>
                        </a:spcAft>
                      </a:pPr>
                      <a:r>
                        <a:rPr lang="en-US" sz="1200" dirty="0">
                          <a:effectLst/>
                        </a:rPr>
                        <a:t>Distance to nearest cluster of active fires (m)</a:t>
                      </a:r>
                    </a:p>
                    <a:p>
                      <a:pPr marL="0" marR="0" indent="0" algn="just">
                        <a:lnSpc>
                          <a:spcPct val="100000"/>
                        </a:lnSpc>
                        <a:spcBef>
                          <a:spcPts val="0"/>
                        </a:spcBef>
                        <a:spcAft>
                          <a:spcPts val="0"/>
                        </a:spcAft>
                      </a:pPr>
                      <a:r>
                        <a:rPr lang="en-US" sz="1200" dirty="0">
                          <a:effectLst/>
                        </a:rPr>
                        <a:t>Counts of fires in nearest cluster / distance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Derived from USDA Forest Service Remote Sensing Applications Center</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08"/>
                  </a:ext>
                </a:extLst>
              </a:tr>
              <a:tr h="904276">
                <a:tc>
                  <a:txBody>
                    <a:bodyPr/>
                    <a:lstStyle/>
                    <a:p>
                      <a:pPr marL="0" marR="0" indent="0" algn="just">
                        <a:lnSpc>
                          <a:spcPct val="100000"/>
                        </a:lnSpc>
                        <a:spcBef>
                          <a:spcPts val="0"/>
                        </a:spcBef>
                        <a:spcAft>
                          <a:spcPts val="0"/>
                        </a:spcAft>
                      </a:pPr>
                      <a:r>
                        <a:rPr lang="en-US" sz="1200" dirty="0">
                          <a:effectLst/>
                        </a:rPr>
                        <a:t>Relative Humidity (%)</a:t>
                      </a:r>
                    </a:p>
                    <a:p>
                      <a:pPr marL="0" marR="0" indent="0" algn="just">
                        <a:lnSpc>
                          <a:spcPct val="100000"/>
                        </a:lnSpc>
                        <a:spcBef>
                          <a:spcPts val="0"/>
                        </a:spcBef>
                        <a:spcAft>
                          <a:spcPts val="0"/>
                        </a:spcAft>
                      </a:pPr>
                      <a:r>
                        <a:rPr lang="en-US" sz="1200" dirty="0">
                          <a:effectLst/>
                        </a:rPr>
                        <a:t>Sea level pressure (Pa)</a:t>
                      </a:r>
                    </a:p>
                    <a:p>
                      <a:pPr marL="0" marR="0" indent="0" algn="just">
                        <a:lnSpc>
                          <a:spcPct val="100000"/>
                        </a:lnSpc>
                        <a:spcBef>
                          <a:spcPts val="0"/>
                        </a:spcBef>
                        <a:spcAft>
                          <a:spcPts val="0"/>
                        </a:spcAft>
                      </a:pPr>
                      <a:r>
                        <a:rPr lang="en-US" sz="1200" dirty="0">
                          <a:effectLst/>
                        </a:rPr>
                        <a:t>Surface pressure (Pa)</a:t>
                      </a:r>
                    </a:p>
                    <a:p>
                      <a:pPr marL="0" marR="0" indent="0" algn="just">
                        <a:lnSpc>
                          <a:spcPct val="100000"/>
                        </a:lnSpc>
                        <a:spcBef>
                          <a:spcPts val="0"/>
                        </a:spcBef>
                        <a:spcAft>
                          <a:spcPts val="0"/>
                        </a:spcAft>
                      </a:pPr>
                      <a:r>
                        <a:rPr lang="en-US" sz="1200" dirty="0">
                          <a:effectLst/>
                        </a:rPr>
                        <a:t>Planetary boundary layer height (m)</a:t>
                      </a:r>
                    </a:p>
                    <a:p>
                      <a:pPr marL="0" marR="0" indent="0" algn="just">
                        <a:lnSpc>
                          <a:spcPct val="100000"/>
                        </a:lnSpc>
                        <a:spcBef>
                          <a:spcPts val="0"/>
                        </a:spcBef>
                        <a:spcAft>
                          <a:spcPts val="0"/>
                        </a:spcAft>
                      </a:pPr>
                      <a:r>
                        <a:rPr lang="en-US" sz="1200" dirty="0">
                          <a:effectLst/>
                        </a:rPr>
                        <a:t>U-component of wind speed (m/s)</a:t>
                      </a:r>
                    </a:p>
                    <a:p>
                      <a:pPr marL="0" marR="0" indent="0" algn="just">
                        <a:lnSpc>
                          <a:spcPct val="100000"/>
                        </a:lnSpc>
                        <a:spcBef>
                          <a:spcPts val="0"/>
                        </a:spcBef>
                        <a:spcAft>
                          <a:spcPts val="0"/>
                        </a:spcAft>
                      </a:pPr>
                      <a:r>
                        <a:rPr lang="en-US" sz="1200" dirty="0">
                          <a:effectLst/>
                        </a:rPr>
                        <a:t>V-component of wind speed (m/s)</a:t>
                      </a:r>
                    </a:p>
                    <a:p>
                      <a:pPr marL="0" marR="0" indent="0" algn="just">
                        <a:lnSpc>
                          <a:spcPct val="100000"/>
                        </a:lnSpc>
                        <a:spcBef>
                          <a:spcPts val="0"/>
                        </a:spcBef>
                        <a:spcAft>
                          <a:spcPts val="0"/>
                        </a:spcAft>
                      </a:pPr>
                      <a:r>
                        <a:rPr lang="en-US" sz="1200" dirty="0">
                          <a:effectLst/>
                        </a:rPr>
                        <a:t>Dew point temperature (K)</a:t>
                      </a:r>
                    </a:p>
                    <a:p>
                      <a:pPr marL="0" marR="0" indent="0" algn="just">
                        <a:lnSpc>
                          <a:spcPct val="100000"/>
                        </a:lnSpc>
                        <a:spcBef>
                          <a:spcPts val="0"/>
                        </a:spcBef>
                        <a:spcAft>
                          <a:spcPts val="0"/>
                        </a:spcAft>
                      </a:pPr>
                      <a:r>
                        <a:rPr lang="en-US" sz="1200" dirty="0">
                          <a:effectLst/>
                        </a:rPr>
                        <a:t>Temperature at 2 m (K)</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Rapid Update Cycle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13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9"/>
                  </a:ext>
                </a:extLst>
              </a:tr>
              <a:tr h="110915">
                <a:tc gridSpan="5">
                  <a:txBody>
                    <a:bodyPr/>
                    <a:lstStyle/>
                    <a:p>
                      <a:pPr marL="0" marR="0" indent="0" algn="just">
                        <a:lnSpc>
                          <a:spcPct val="100000"/>
                        </a:lnSpc>
                        <a:spcBef>
                          <a:spcPts val="0"/>
                        </a:spcBef>
                        <a:spcAft>
                          <a:spcPts val="0"/>
                        </a:spcAft>
                      </a:pPr>
                      <a:r>
                        <a:rPr lang="en-US" sz="1200" b="1" dirty="0">
                          <a:effectLst/>
                        </a:rPr>
                        <a:t>Spatial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1830">
                <a:tc>
                  <a:txBody>
                    <a:bodyPr/>
                    <a:lstStyle/>
                    <a:p>
                      <a:pPr marL="0" marR="0" indent="0" algn="just">
                        <a:lnSpc>
                          <a:spcPct val="100000"/>
                        </a:lnSpc>
                        <a:spcBef>
                          <a:spcPts val="0"/>
                        </a:spcBef>
                        <a:spcAft>
                          <a:spcPts val="0"/>
                        </a:spcAft>
                      </a:pPr>
                      <a:r>
                        <a:rPr lang="en-US" sz="1200">
                          <a:effectLst/>
                        </a:rPr>
                        <a:t>X-coordinate (m)</a:t>
                      </a:r>
                    </a:p>
                    <a:p>
                      <a:pPr marL="0" marR="0" indent="0" algn="just">
                        <a:lnSpc>
                          <a:spcPct val="100000"/>
                        </a:lnSpc>
                        <a:spcBef>
                          <a:spcPts val="0"/>
                        </a:spcBef>
                        <a:spcAft>
                          <a:spcPts val="0"/>
                        </a:spcAft>
                      </a:pPr>
                      <a:r>
                        <a:rPr lang="en-US" sz="1200">
                          <a:effectLst/>
                        </a:rPr>
                        <a:t>Y-coordinate (m)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Environmental Protection Agency Air Quality System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11"/>
                  </a:ext>
                </a:extLst>
              </a:tr>
              <a:tr h="134947">
                <a:tc>
                  <a:txBody>
                    <a:bodyPr/>
                    <a:lstStyle/>
                    <a:p>
                      <a:pPr marL="0" marR="0" indent="0" algn="just">
                        <a:lnSpc>
                          <a:spcPct val="100000"/>
                        </a:lnSpc>
                        <a:spcBef>
                          <a:spcPts val="0"/>
                        </a:spcBef>
                        <a:spcAft>
                          <a:spcPts val="0"/>
                        </a:spcAft>
                      </a:pPr>
                      <a:r>
                        <a:rPr lang="en-US" sz="1200" dirty="0">
                          <a:effectLst/>
                        </a:rPr>
                        <a:t>Counts of traffic within 1 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err="1">
                          <a:effectLst/>
                        </a:rPr>
                        <a:t>Dynamap</a:t>
                      </a:r>
                      <a:r>
                        <a:rPr lang="en-US" sz="1200" dirty="0">
                          <a:effectLst/>
                        </a:rPr>
                        <a:t> 2000, </a:t>
                      </a:r>
                      <a:r>
                        <a:rPr lang="en-US" sz="1200" dirty="0" err="1">
                          <a:effectLst/>
                        </a:rPr>
                        <a:t>TeleAtlas</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Annual</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2"/>
                  </a:ext>
                </a:extLst>
              </a:tr>
              <a:tr h="443906">
                <a:tc>
                  <a:txBody>
                    <a:bodyPr/>
                    <a:lstStyle/>
                    <a:p>
                      <a:pPr marL="0" marR="0" indent="0" algn="just">
                        <a:lnSpc>
                          <a:spcPct val="100000"/>
                        </a:lnSpc>
                        <a:spcBef>
                          <a:spcPts val="0"/>
                        </a:spcBef>
                        <a:spcAft>
                          <a:spcPts val="0"/>
                        </a:spcAft>
                      </a:pPr>
                      <a:r>
                        <a:rPr lang="en-US" sz="1200" dirty="0">
                          <a:effectLst/>
                        </a:rPr>
                        <a:t>% of urban land use within 1km</a:t>
                      </a:r>
                    </a:p>
                    <a:p>
                      <a:pPr marL="0" marR="0" indent="0" algn="just">
                        <a:lnSpc>
                          <a:spcPct val="100000"/>
                        </a:lnSpc>
                        <a:spcBef>
                          <a:spcPts val="0"/>
                        </a:spcBef>
                        <a:spcAft>
                          <a:spcPts val="0"/>
                        </a:spcAft>
                      </a:pPr>
                      <a:r>
                        <a:rPr lang="en-US" sz="1200" dirty="0">
                          <a:effectLst/>
                        </a:rPr>
                        <a:t>% of agricultural land use within 1km</a:t>
                      </a:r>
                    </a:p>
                    <a:p>
                      <a:pPr marL="0" marR="0" indent="0" algn="just">
                        <a:lnSpc>
                          <a:spcPct val="100000"/>
                        </a:lnSpc>
                        <a:spcBef>
                          <a:spcPts val="0"/>
                        </a:spcBef>
                        <a:spcAft>
                          <a:spcPts val="0"/>
                        </a:spcAft>
                      </a:pPr>
                      <a:r>
                        <a:rPr lang="en-US" sz="1200" dirty="0">
                          <a:effectLst/>
                        </a:rPr>
                        <a:t>% of vegetation land use within 1km</a:t>
                      </a:r>
                    </a:p>
                    <a:p>
                      <a:pPr marL="0" marR="0" indent="0" algn="just">
                        <a:lnSpc>
                          <a:spcPct val="100000"/>
                        </a:lnSpc>
                        <a:spcBef>
                          <a:spcPts val="0"/>
                        </a:spcBef>
                        <a:spcAft>
                          <a:spcPts val="0"/>
                        </a:spcAft>
                      </a:pPr>
                      <a:r>
                        <a:rPr lang="en-US" sz="1200" dirty="0">
                          <a:effectLst/>
                        </a:rPr>
                        <a:t>Any High intensity land use within 1km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2006 National Land Cover Database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3"/>
                  </a:ext>
                </a:extLst>
              </a:tr>
              <a:tr h="67998">
                <a:tc>
                  <a:txBody>
                    <a:bodyPr/>
                    <a:lstStyle/>
                    <a:p>
                      <a:pPr marL="0" marR="0" indent="0" algn="just">
                        <a:lnSpc>
                          <a:spcPct val="100000"/>
                        </a:lnSpc>
                        <a:spcBef>
                          <a:spcPts val="0"/>
                        </a:spcBef>
                        <a:spcAft>
                          <a:spcPts val="0"/>
                        </a:spcAft>
                      </a:pPr>
                      <a:r>
                        <a:rPr lang="en-US" sz="1200" dirty="0">
                          <a:effectLst/>
                        </a:rPr>
                        <a:t>Elevation (m)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Elevation Dataset 2010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a:lnSpc>
                          <a:spcPct val="100000"/>
                        </a:lnSpc>
                      </a:pPr>
                      <a:endParaRPr lang="en-US" sz="1200" dirty="0">
                        <a:effectLst/>
                        <a:latin typeface="+mn-lt"/>
                      </a:endParaRPr>
                    </a:p>
                  </a:txBody>
                  <a:tcPr marL="19827" marR="19827" marT="0" marB="0"/>
                </a:tc>
                <a:extLst>
                  <a:ext uri="{0D108BD9-81ED-4DB2-BD59-A6C34878D82A}">
                    <a16:rowId xmlns:a16="http://schemas.microsoft.com/office/drawing/2014/main" val="10014"/>
                  </a:ext>
                </a:extLst>
              </a:tr>
              <a:tr h="0">
                <a:tc>
                  <a:txBody>
                    <a:bodyPr/>
                    <a:lstStyle/>
                    <a:p>
                      <a:pPr marL="0" marR="0" indent="0" algn="just">
                        <a:lnSpc>
                          <a:spcPct val="100000"/>
                        </a:lnSpc>
                        <a:spcBef>
                          <a:spcPts val="0"/>
                        </a:spcBef>
                        <a:spcAft>
                          <a:spcPts val="0"/>
                        </a:spcAft>
                      </a:pPr>
                      <a:r>
                        <a:rPr lang="en-US" sz="1200" dirty="0">
                          <a:effectLst/>
                        </a:rPr>
                        <a:t>Binary indicator variables for 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California Air Resources Board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dirty="0">
                          <a:effectLst/>
                        </a:rPr>
                        <a:t>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5"/>
                  </a:ext>
                </a:extLst>
              </a:tr>
              <a:tr h="0">
                <a:tc>
                  <a:txBody>
                    <a:bodyPr/>
                    <a:lstStyle/>
                    <a:p>
                      <a:pPr marL="0" marR="0" indent="0" algn="just">
                        <a:lnSpc>
                          <a:spcPct val="100000"/>
                        </a:lnSpc>
                        <a:spcBef>
                          <a:spcPts val="0"/>
                        </a:spcBef>
                        <a:spcAft>
                          <a:spcPts val="0"/>
                        </a:spcAft>
                      </a:pPr>
                      <a:r>
                        <a:rPr lang="en-US" sz="1200" dirty="0">
                          <a:effectLst/>
                        </a:rPr>
                        <a:t>Population Density</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Census 2000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Block Group</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6"/>
                  </a:ext>
                </a:extLst>
              </a:tr>
              <a:tr h="110915">
                <a:tc gridSpan="5">
                  <a:txBody>
                    <a:bodyPr/>
                    <a:lstStyle/>
                    <a:p>
                      <a:pPr marL="0" marR="0" indent="0" algn="just">
                        <a:lnSpc>
                          <a:spcPct val="100000"/>
                        </a:lnSpc>
                        <a:spcBef>
                          <a:spcPts val="0"/>
                        </a:spcBef>
                        <a:spcAft>
                          <a:spcPts val="0"/>
                        </a:spcAft>
                      </a:pPr>
                      <a:r>
                        <a:rPr lang="en-US" sz="1200" b="1" dirty="0">
                          <a:effectLst/>
                        </a:rPr>
                        <a:t>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21830">
                <a:tc gridSpan="2">
                  <a:txBody>
                    <a:bodyPr/>
                    <a:lstStyle/>
                    <a:p>
                      <a:pPr marL="0" marR="0" indent="0" algn="just">
                        <a:lnSpc>
                          <a:spcPct val="100000"/>
                        </a:lnSpc>
                        <a:spcBef>
                          <a:spcPts val="0"/>
                        </a:spcBef>
                        <a:spcAft>
                          <a:spcPts val="0"/>
                        </a:spcAft>
                      </a:pPr>
                      <a:r>
                        <a:rPr lang="en-US" sz="1200" dirty="0">
                          <a:effectLst/>
                        </a:rPr>
                        <a:t>Julian Date</a:t>
                      </a:r>
                    </a:p>
                    <a:p>
                      <a:pPr marL="0" marR="0" indent="0" algn="just">
                        <a:lnSpc>
                          <a:spcPct val="100000"/>
                        </a:lnSpc>
                        <a:spcBef>
                          <a:spcPts val="0"/>
                        </a:spcBef>
                        <a:spcAft>
                          <a:spcPts val="0"/>
                        </a:spcAft>
                      </a:pPr>
                      <a:r>
                        <a:rPr lang="en-US" sz="1200" dirty="0">
                          <a:effectLst/>
                        </a:rPr>
                        <a:t>Weekend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endParaRPr lang="en-US"/>
                    </a:p>
                  </a:txBody>
                  <a:tcPr/>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63343" y="304800"/>
            <a:ext cx="8229600" cy="114300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2"/>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849086" y="207808"/>
            <a:ext cx="4865914" cy="662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46" y="400144"/>
            <a:ext cx="9968753" cy="1143000"/>
          </a:xfrm>
        </p:spPr>
        <p:txBody>
          <a:bodyPr>
            <a:normAutofit/>
          </a:bodyPr>
          <a:lstStyle/>
          <a:p>
            <a:r>
              <a:rPr lang="en-US" dirty="0"/>
              <a:t>Statistical Methods – Machine Learning</a:t>
            </a:r>
          </a:p>
        </p:txBody>
      </p:sp>
      <p:sp>
        <p:nvSpPr>
          <p:cNvPr id="3" name="Content Placeholder 2"/>
          <p:cNvSpPr>
            <a:spLocks noGrp="1"/>
          </p:cNvSpPr>
          <p:nvPr>
            <p:ph idx="1"/>
          </p:nvPr>
        </p:nvSpPr>
        <p:spPr>
          <a:xfrm>
            <a:off x="1156447" y="1846729"/>
            <a:ext cx="5168153" cy="4279435"/>
          </a:xfrm>
        </p:spPr>
        <p:txBody>
          <a:bodyPr>
            <a:normAutofit fontScale="92500" lnSpcReduction="1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6" y="1981201"/>
            <a:ext cx="4191000" cy="33718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fontScale="92500" lnSpcReduction="20000"/>
          </a:bodyPr>
          <a:lstStyle/>
          <a:p>
            <a:r>
              <a:rPr lang="en-US" sz="2500" dirty="0"/>
              <a:t>Clear evidence of respiratory health effects</a:t>
            </a:r>
          </a:p>
          <a:p>
            <a:pPr lvl="1"/>
            <a:r>
              <a:rPr lang="en-US" sz="2500" dirty="0"/>
              <a:t>Particularly for exacerbation of asthma, COPD</a:t>
            </a:r>
          </a:p>
          <a:p>
            <a:r>
              <a:rPr lang="en-US" sz="2500" dirty="0"/>
              <a:t>Growing evidence of increased risk of all-cause mortality </a:t>
            </a:r>
          </a:p>
          <a:p>
            <a:r>
              <a:rPr lang="en-US" sz="2500" dirty="0"/>
              <a:t>Mixed findings for cardiovascular outcomes</a:t>
            </a:r>
          </a:p>
          <a:p>
            <a:r>
              <a:rPr lang="en-US" sz="2500" dirty="0"/>
              <a:t>A few studies have found associations with adverse birth outcomes</a:t>
            </a:r>
          </a:p>
          <a:p>
            <a:endParaRPr lang="en-US" sz="2500" dirty="0"/>
          </a:p>
          <a:p>
            <a:r>
              <a:rPr lang="en-US" sz="2500" dirty="0">
                <a:sym typeface="Wingdings" panose="05000000000000000000" pitchFamily="2" charset="2"/>
              </a:rPr>
              <a:t>More research needed</a:t>
            </a:r>
          </a:p>
          <a:p>
            <a:r>
              <a:rPr lang="en-US" sz="2500" dirty="0">
                <a:sym typeface="Wingdings" panose="05000000000000000000" pitchFamily="2" charset="2"/>
              </a:rPr>
              <a:t> more research needed for health outcomes not yet studied or understudied</a:t>
            </a:r>
          </a:p>
          <a:p>
            <a:r>
              <a:rPr lang="en-US" sz="2500" dirty="0">
                <a:sym typeface="Wingdings" panose="05000000000000000000" pitchFamily="2" charset="2"/>
              </a:rPr>
              <a:t> to further evaluate cardiovascular outcomes</a:t>
            </a:r>
          </a:p>
          <a:p>
            <a:r>
              <a:rPr lang="en-US" sz="2500" dirty="0">
                <a:sym typeface="Wingdings" panose="05000000000000000000" pitchFamily="2" charset="2"/>
              </a:rPr>
              <a:t> to better understand effects of duration and intensity of wildfire smoke exposures</a:t>
            </a:r>
          </a:p>
          <a:p>
            <a:r>
              <a:rPr lang="en-US" sz="2500" b="1" dirty="0">
                <a:sym typeface="Wingdings" panose="05000000000000000000" pitchFamily="2" charset="2"/>
              </a:rPr>
              <a:t> </a:t>
            </a:r>
            <a:r>
              <a:rPr lang="en-US" sz="2500" dirty="0">
                <a:sym typeface="Wingdings" panose="05000000000000000000" pitchFamily="2" charset="2"/>
              </a:rPr>
              <a:t>to identify vulnerable subpopulations</a:t>
            </a:r>
          </a:p>
          <a:p>
            <a:endParaRPr lang="en-US" sz="2500"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88668"/>
            <a:ext cx="11582585" cy="307777"/>
          </a:xfrm>
          <a:prstGeom prst="rect">
            <a:avLst/>
          </a:prstGeom>
          <a:noFill/>
        </p:spPr>
        <p:txBody>
          <a:bodyPr wrap="square" rtlCol="0">
            <a:spAutoFit/>
          </a:bodyPr>
          <a:lstStyle/>
          <a:p>
            <a:pPr algn="ctr"/>
            <a:r>
              <a:rPr lang="en-US" sz="1400" dirty="0"/>
              <a:t>Source: Reid et al. 2016. Critical review of health impacts of wildfire smoke exposure. </a:t>
            </a:r>
            <a:r>
              <a:rPr lang="en-US" sz="140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8129295" y="2646922"/>
            <a:ext cx="3542325" cy="266700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1097279" y="1845734"/>
            <a:ext cx="6593477" cy="4023360"/>
          </a:xfrm>
        </p:spPr>
        <p:txBody>
          <a:bodyPr>
            <a:normAutofit/>
          </a:bodyPr>
          <a:lstStyle/>
          <a:p>
            <a:pPr marL="0" indent="0"/>
            <a:r>
              <a:rPr lang="en-US" sz="2400" dirty="0"/>
              <a:t>Sparse air pollutant monitoring network</a:t>
            </a:r>
          </a:p>
          <a:p>
            <a:pPr marL="342900" indent="-282575">
              <a:buNone/>
            </a:pPr>
            <a:r>
              <a:rPr lang="en-US" sz="2400" dirty="0"/>
              <a:t>Many PM</a:t>
            </a:r>
            <a:r>
              <a:rPr lang="en-US" sz="2400" baseline="-25000" dirty="0"/>
              <a:t>2.5</a:t>
            </a:r>
            <a:r>
              <a:rPr lang="en-US" sz="2400" dirty="0"/>
              <a:t> monitors only measure every sixth or third day</a:t>
            </a:r>
          </a:p>
          <a:p>
            <a:r>
              <a:rPr lang="en-US" sz="2400" dirty="0"/>
              <a:t>Leads to spatial and temporal averaging of exposure measurements	</a:t>
            </a:r>
          </a:p>
          <a:p>
            <a:pPr lvl="1"/>
            <a:r>
              <a:rPr lang="en-US" sz="24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306" y="1837764"/>
            <a:ext cx="6403232" cy="4836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a:xfrm>
            <a:off x="627063" y="385483"/>
            <a:ext cx="10275398" cy="1143000"/>
          </a:xfrm>
        </p:spPr>
        <p:txBody>
          <a:bodyPr>
            <a:normAutofit fontScale="90000"/>
          </a:bodyPr>
          <a:lstStyle/>
          <a:p>
            <a:pPr eaLnBrk="1" hangingPunct="1"/>
            <a:r>
              <a:rPr lang="en-US" sz="4000" dirty="0"/>
              <a:t>Methods – adapt land use regression modeling with machine learning</a:t>
            </a:r>
          </a:p>
        </p:txBody>
      </p:sp>
      <p:sp>
        <p:nvSpPr>
          <p:cNvPr id="3" name="TextBox 2"/>
          <p:cNvSpPr txBox="1"/>
          <p:nvPr/>
        </p:nvSpPr>
        <p:spPr>
          <a:xfrm>
            <a:off x="1760621" y="6505972"/>
            <a:ext cx="3340297" cy="323165"/>
          </a:xfrm>
          <a:prstGeom prst="rect">
            <a:avLst/>
          </a:prstGeom>
          <a:noFill/>
        </p:spPr>
        <p:txBody>
          <a:bodyPr wrap="square" rtlCol="0">
            <a:spAutoFit/>
          </a:bodyPr>
          <a:lstStyle/>
          <a:p>
            <a:r>
              <a:rPr lang="en-US" sz="1500" dirty="0">
                <a:solidFill>
                  <a:schemeClr val="tx2">
                    <a:lumMod val="75000"/>
                  </a:schemeClr>
                </a:solidFill>
              </a:rPr>
              <a:t>Image courtesy of Mike Jerrett</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4" name="TextBox 3"/>
          <p:cNvSpPr txBox="1"/>
          <p:nvPr/>
        </p:nvSpPr>
        <p:spPr>
          <a:xfrm>
            <a:off x="1637881" y="3255460"/>
            <a:ext cx="9264580" cy="1800493"/>
          </a:xfrm>
          <a:prstGeom prst="rect">
            <a:avLst/>
          </a:prstGeom>
          <a:solidFill>
            <a:schemeClr val="bg1"/>
          </a:solidFill>
          <a:ln>
            <a:solidFill>
              <a:schemeClr val="tx1"/>
            </a:solidFill>
          </a:ln>
        </p:spPr>
        <p:txBody>
          <a:bodyPr wrap="square" rtlCol="0">
            <a:spAutoFit/>
          </a:bodyPr>
          <a:lstStyle/>
          <a:p>
            <a:pPr marL="285750" indent="-285750">
              <a:spcBef>
                <a:spcPts val="600"/>
              </a:spcBef>
              <a:buFont typeface="Arial" panose="020B0604020202020204" pitchFamily="34" charset="0"/>
              <a:buChar char="•"/>
            </a:pPr>
            <a:r>
              <a:rPr lang="en-US" sz="2400" dirty="0"/>
              <a:t>Include novel spatiotemporal datasets</a:t>
            </a:r>
          </a:p>
          <a:p>
            <a:pPr marL="285750" indent="-285750">
              <a:spcBef>
                <a:spcPts val="600"/>
              </a:spcBef>
              <a:buFont typeface="Arial" panose="020B0604020202020204" pitchFamily="34" charset="0"/>
              <a:buChar char="•"/>
            </a:pPr>
            <a:r>
              <a:rPr lang="en-US" sz="2400" dirty="0"/>
              <a:t>Apply machine learning methods to</a:t>
            </a:r>
          </a:p>
          <a:p>
            <a:pPr marL="742950" lvl="1" indent="-285750">
              <a:spcBef>
                <a:spcPts val="600"/>
              </a:spcBef>
              <a:buFont typeface="Arial" panose="020B0604020202020204" pitchFamily="34" charset="0"/>
              <a:buChar char="•"/>
            </a:pPr>
            <a:r>
              <a:rPr lang="en-US" sz="2400" dirty="0"/>
              <a:t>Select from a long list of predictor variables</a:t>
            </a:r>
          </a:p>
          <a:p>
            <a:pPr marL="742950" lvl="1" indent="-285750">
              <a:spcBef>
                <a:spcPts val="600"/>
              </a:spcBef>
              <a:buFont typeface="Arial" panose="020B0604020202020204" pitchFamily="34" charset="0"/>
              <a:buChar char="•"/>
            </a:pPr>
            <a:r>
              <a:rPr lang="en-US" sz="2400"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38" y="262482"/>
            <a:ext cx="10058400" cy="1450757"/>
          </a:xfrm>
        </p:spPr>
        <p:txBody>
          <a:bodyPr>
            <a:normAutofit/>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2400" dirty="0"/>
              <a:t>Lightning storm on June 20-21, 2008</a:t>
            </a:r>
          </a:p>
          <a:p>
            <a:r>
              <a:rPr lang="en-US" sz="2400" dirty="0"/>
              <a:t>Over 6000 lightning strikes</a:t>
            </a:r>
          </a:p>
          <a:p>
            <a:r>
              <a:rPr lang="en-US" sz="2400" dirty="0"/>
              <a:t>Thousands of fires</a:t>
            </a:r>
          </a:p>
          <a:p>
            <a:r>
              <a:rPr lang="en-US" sz="2400" dirty="0"/>
              <a:t>Smoke covered large population areas for weeks (est. 10-12 million people exposed)</a:t>
            </a:r>
          </a:p>
          <a:p>
            <a:r>
              <a:rPr lang="en-US" sz="24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6940473" y="869577"/>
            <a:ext cx="4292303" cy="4999517"/>
          </a:xfrm>
          <a:prstGeom prst="rect">
            <a:avLst/>
          </a:prstGeom>
          <a:noFill/>
          <a:ln>
            <a:noFill/>
          </a:ln>
          <a:extLst>
            <a:ext uri="{53640926-AAD7-44d8-BBD7-CCE9431645EC}">
              <a14:shadowObscured xmlns="" xmlns:a14="http://schemas.microsoft.com/office/drawing/2010/main"/>
            </a:ext>
          </a:extLst>
        </p:spPr>
      </p:pic>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0057" y="140360"/>
            <a:ext cx="4989616" cy="64579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57200" y="270559"/>
          <a:ext cx="11322424" cy="5932523"/>
        </p:xfrm>
        <a:graphic>
          <a:graphicData uri="http://schemas.openxmlformats.org/drawingml/2006/table">
            <a:tbl>
              <a:tblPr firstRow="1" bandRow="1">
                <a:tableStyleId>{69012ECD-51FC-41F1-AA8D-1B2483CD663E}</a:tableStyleId>
              </a:tblPr>
              <a:tblGrid>
                <a:gridCol w="3307976">
                  <a:extLst>
                    <a:ext uri="{9D8B030D-6E8A-4147-A177-3AD203B41FA5}">
                      <a16:colId xmlns:a16="http://schemas.microsoft.com/office/drawing/2014/main" val="20000"/>
                    </a:ext>
                  </a:extLst>
                </a:gridCol>
                <a:gridCol w="1664417">
                  <a:extLst>
                    <a:ext uri="{9D8B030D-6E8A-4147-A177-3AD203B41FA5}">
                      <a16:colId xmlns:a16="http://schemas.microsoft.com/office/drawing/2014/main" val="20001"/>
                    </a:ext>
                  </a:extLst>
                </a:gridCol>
                <a:gridCol w="3444087">
                  <a:extLst>
                    <a:ext uri="{9D8B030D-6E8A-4147-A177-3AD203B41FA5}">
                      <a16:colId xmlns:a16="http://schemas.microsoft.com/office/drawing/2014/main" val="20002"/>
                    </a:ext>
                  </a:extLst>
                </a:gridCol>
                <a:gridCol w="1506784">
                  <a:extLst>
                    <a:ext uri="{9D8B030D-6E8A-4147-A177-3AD203B41FA5}">
                      <a16:colId xmlns:a16="http://schemas.microsoft.com/office/drawing/2014/main" val="20003"/>
                    </a:ext>
                  </a:extLst>
                </a:gridCol>
                <a:gridCol w="1399160">
                  <a:extLst>
                    <a:ext uri="{9D8B030D-6E8A-4147-A177-3AD203B41FA5}">
                      <a16:colId xmlns:a16="http://schemas.microsoft.com/office/drawing/2014/main" val="20004"/>
                    </a:ext>
                  </a:extLst>
                </a:gridCol>
              </a:tblGrid>
              <a:tr h="221830">
                <a:tc>
                  <a:txBody>
                    <a:bodyPr/>
                    <a:lstStyle/>
                    <a:p>
                      <a:pPr marL="0" marR="0" indent="0" algn="ctr">
                        <a:lnSpc>
                          <a:spcPct val="100000"/>
                        </a:lnSpc>
                        <a:spcBef>
                          <a:spcPts val="0"/>
                        </a:spcBef>
                        <a:spcAft>
                          <a:spcPts val="0"/>
                        </a:spcAft>
                      </a:pPr>
                      <a:r>
                        <a:rPr lang="en-US" sz="1200" dirty="0">
                          <a:solidFill>
                            <a:schemeClr val="tx1"/>
                          </a:solidFill>
                          <a:effectLst/>
                        </a:rPr>
                        <a:t>Variables</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ctr">
                        <a:lnSpc>
                          <a:spcPct val="100000"/>
                        </a:lnSpc>
                        <a:spcBef>
                          <a:spcPts val="0"/>
                        </a:spcBef>
                        <a:spcAft>
                          <a:spcPts val="0"/>
                        </a:spcAft>
                      </a:pPr>
                      <a:r>
                        <a:rPr lang="en-US" sz="1200" dirty="0">
                          <a:solidFill>
                            <a:schemeClr val="tx1"/>
                          </a:solidFill>
                          <a:effectLst/>
                        </a:rPr>
                        <a:t>Data Source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Temporal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Spatial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0"/>
                  </a:ext>
                </a:extLst>
              </a:tr>
              <a:tr h="95440">
                <a:tc gridSpan="5">
                  <a:txBody>
                    <a:bodyPr/>
                    <a:lstStyle/>
                    <a:p>
                      <a:pPr marL="0" marR="0" indent="0" algn="just">
                        <a:lnSpc>
                          <a:spcPct val="100000"/>
                        </a:lnSpc>
                        <a:spcBef>
                          <a:spcPts val="0"/>
                        </a:spcBef>
                        <a:spcAft>
                          <a:spcPts val="0"/>
                        </a:spcAft>
                      </a:pPr>
                      <a:r>
                        <a:rPr lang="en-US" sz="1200" b="1" dirty="0">
                          <a:effectLst/>
                        </a:rPr>
                        <a:t>Dependent Variable</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5343">
                <a:tc>
                  <a:txBody>
                    <a:bodyPr/>
                    <a:lstStyle/>
                    <a:p>
                      <a:pPr marL="0" marR="0" indent="0" algn="just">
                        <a:lnSpc>
                          <a:spcPct val="100000"/>
                        </a:lnSpc>
                        <a:spcBef>
                          <a:spcPts val="0"/>
                        </a:spcBef>
                        <a:spcAft>
                          <a:spcPts val="0"/>
                        </a:spcAft>
                      </a:pPr>
                      <a:r>
                        <a:rPr lang="en-US" sz="1200" dirty="0">
                          <a:effectLst/>
                        </a:rPr>
                        <a:t>PM</a:t>
                      </a:r>
                      <a:r>
                        <a:rPr lang="en-US" sz="1200" baseline="-25000" dirty="0">
                          <a:effectLst/>
                        </a:rPr>
                        <a:t>2.5</a:t>
                      </a:r>
                      <a:r>
                        <a:rPr lang="en-US" sz="1200" dirty="0">
                          <a:effectLst/>
                        </a:rPr>
                        <a:t> from monitoring stations (N=121)</a:t>
                      </a:r>
                      <a:endParaRPr lang="en-US" sz="1200" dirty="0">
                        <a:effectLst/>
                        <a:latin typeface="+mn-lt"/>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EPA, California Air Resources Board, Air Districts, and US Forest Service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 or 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2"/>
                  </a:ext>
                </a:extLst>
              </a:tr>
              <a:tr h="110915">
                <a:tc gridSpan="5">
                  <a:txBody>
                    <a:bodyPr/>
                    <a:lstStyle/>
                    <a:p>
                      <a:pPr marL="0" marR="0" indent="0" algn="just">
                        <a:lnSpc>
                          <a:spcPct val="100000"/>
                        </a:lnSpc>
                        <a:spcBef>
                          <a:spcPts val="0"/>
                        </a:spcBef>
                        <a:spcAft>
                          <a:spcPts val="0"/>
                        </a:spcAft>
                      </a:pPr>
                      <a:r>
                        <a:rPr lang="en-US" sz="1200" b="1" dirty="0">
                          <a:effectLst/>
                        </a:rPr>
                        <a:t>Spatiotemporal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marR="0" indent="0" algn="just">
                        <a:lnSpc>
                          <a:spcPct val="100000"/>
                        </a:lnSpc>
                        <a:spcBef>
                          <a:spcPts val="0"/>
                        </a:spcBef>
                        <a:spcAft>
                          <a:spcPts val="0"/>
                        </a:spcAft>
                      </a:pPr>
                      <a:r>
                        <a:rPr lang="en-US" sz="1200" dirty="0">
                          <a:effectLst/>
                        </a:rPr>
                        <a:t>GASP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Oceanic and Atmospheric Administration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Half-hourly, daylight</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4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4"/>
                  </a:ext>
                </a:extLst>
              </a:tr>
              <a:tr h="134947">
                <a:tc>
                  <a:txBody>
                    <a:bodyPr/>
                    <a:lstStyle/>
                    <a:p>
                      <a:pPr marL="0" marR="0" indent="0" algn="just">
                        <a:lnSpc>
                          <a:spcPct val="100000"/>
                        </a:lnSpc>
                        <a:spcBef>
                          <a:spcPts val="0"/>
                        </a:spcBef>
                        <a:spcAft>
                          <a:spcPts val="0"/>
                        </a:spcAft>
                      </a:pPr>
                      <a:r>
                        <a:rPr lang="en-US" sz="1200" dirty="0">
                          <a:effectLst/>
                        </a:rPr>
                        <a:t>MODIS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a:effectLst/>
                        </a:rPr>
                        <a:t>NASA</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Twice 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10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5"/>
                  </a:ext>
                </a:extLst>
              </a:tr>
              <a:tr h="65710">
                <a:tc>
                  <a:txBody>
                    <a:bodyPr/>
                    <a:lstStyle/>
                    <a:p>
                      <a:pPr marL="0" marR="0" indent="0" algn="just">
                        <a:lnSpc>
                          <a:spcPct val="100000"/>
                        </a:lnSpc>
                        <a:spcBef>
                          <a:spcPts val="0"/>
                        </a:spcBef>
                        <a:spcAft>
                          <a:spcPts val="0"/>
                        </a:spcAft>
                      </a:pPr>
                      <a:r>
                        <a:rPr lang="en-US" sz="1200" dirty="0">
                          <a:effectLst/>
                        </a:rPr>
                        <a:t>Local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Sonoma Technology, Inc.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0.5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6"/>
                  </a:ext>
                </a:extLst>
              </a:tr>
              <a:tr h="221830">
                <a:tc>
                  <a:txBody>
                    <a:bodyPr/>
                    <a:lstStyle/>
                    <a:p>
                      <a:pPr marL="0" marR="0" indent="0" algn="just">
                        <a:lnSpc>
                          <a:spcPct val="100000"/>
                        </a:lnSpc>
                        <a:spcBef>
                          <a:spcPts val="0"/>
                        </a:spcBef>
                        <a:spcAft>
                          <a:spcPts val="0"/>
                        </a:spcAft>
                      </a:pPr>
                      <a:r>
                        <a:rPr lang="en-US" sz="1200" dirty="0">
                          <a:effectLst/>
                        </a:rPr>
                        <a:t>WRF-</a:t>
                      </a:r>
                      <a:r>
                        <a:rPr lang="en-US" sz="1200" dirty="0" err="1">
                          <a:effectLst/>
                        </a:rPr>
                        <a:t>Chem</a:t>
                      </a:r>
                      <a:r>
                        <a:rPr lang="en-US" sz="1200" dirty="0">
                          <a:effectLst/>
                        </a:rPr>
                        <a:t> PM</a:t>
                      </a:r>
                      <a:r>
                        <a:rPr lang="en-US" sz="1200" baseline="-25000" dirty="0">
                          <a:effectLst/>
                        </a:rPr>
                        <a:t>2.5</a:t>
                      </a:r>
                      <a:r>
                        <a:rPr lang="en-US" sz="1200" dirty="0">
                          <a:effectLst/>
                        </a:rPr>
                        <a:t> (µg/m</a:t>
                      </a:r>
                      <a:r>
                        <a:rPr lang="en-US" sz="1200" baseline="30000" dirty="0">
                          <a:effectLst/>
                        </a:rPr>
                        <a:t>3</a:t>
                      </a:r>
                      <a:r>
                        <a:rPr lang="en-US" sz="1200" dirty="0">
                          <a:effectLst/>
                        </a:rPr>
                        <a:t>)</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Center for Atmospheric Research</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12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7"/>
                  </a:ext>
                </a:extLst>
              </a:tr>
              <a:tr h="332745">
                <a:tc>
                  <a:txBody>
                    <a:bodyPr/>
                    <a:lstStyle/>
                    <a:p>
                      <a:pPr marL="0" marR="0" indent="0" algn="just">
                        <a:lnSpc>
                          <a:spcPct val="100000"/>
                        </a:lnSpc>
                        <a:spcBef>
                          <a:spcPts val="0"/>
                        </a:spcBef>
                        <a:spcAft>
                          <a:spcPts val="0"/>
                        </a:spcAft>
                      </a:pPr>
                      <a:r>
                        <a:rPr lang="en-US" sz="1200" dirty="0">
                          <a:effectLst/>
                        </a:rPr>
                        <a:t>Distance to nearest cluster of active fires (m)</a:t>
                      </a:r>
                    </a:p>
                    <a:p>
                      <a:pPr marL="0" marR="0" indent="0" algn="just">
                        <a:lnSpc>
                          <a:spcPct val="100000"/>
                        </a:lnSpc>
                        <a:spcBef>
                          <a:spcPts val="0"/>
                        </a:spcBef>
                        <a:spcAft>
                          <a:spcPts val="0"/>
                        </a:spcAft>
                      </a:pPr>
                      <a:r>
                        <a:rPr lang="en-US" sz="1200" dirty="0">
                          <a:effectLst/>
                        </a:rPr>
                        <a:t>Counts of fires in nearest cluster / distance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Derived from USDA Forest Service Remote Sensing Applications Center</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08"/>
                  </a:ext>
                </a:extLst>
              </a:tr>
              <a:tr h="904276">
                <a:tc>
                  <a:txBody>
                    <a:bodyPr/>
                    <a:lstStyle/>
                    <a:p>
                      <a:pPr marL="0" marR="0" indent="0" algn="just">
                        <a:lnSpc>
                          <a:spcPct val="100000"/>
                        </a:lnSpc>
                        <a:spcBef>
                          <a:spcPts val="0"/>
                        </a:spcBef>
                        <a:spcAft>
                          <a:spcPts val="0"/>
                        </a:spcAft>
                      </a:pPr>
                      <a:r>
                        <a:rPr lang="en-US" sz="1200" dirty="0">
                          <a:effectLst/>
                        </a:rPr>
                        <a:t>Relative Humidity (%)</a:t>
                      </a:r>
                    </a:p>
                    <a:p>
                      <a:pPr marL="0" marR="0" indent="0" algn="just">
                        <a:lnSpc>
                          <a:spcPct val="100000"/>
                        </a:lnSpc>
                        <a:spcBef>
                          <a:spcPts val="0"/>
                        </a:spcBef>
                        <a:spcAft>
                          <a:spcPts val="0"/>
                        </a:spcAft>
                      </a:pPr>
                      <a:r>
                        <a:rPr lang="en-US" sz="1200" dirty="0">
                          <a:effectLst/>
                        </a:rPr>
                        <a:t>Sea level pressure (Pa)</a:t>
                      </a:r>
                    </a:p>
                    <a:p>
                      <a:pPr marL="0" marR="0" indent="0" algn="just">
                        <a:lnSpc>
                          <a:spcPct val="100000"/>
                        </a:lnSpc>
                        <a:spcBef>
                          <a:spcPts val="0"/>
                        </a:spcBef>
                        <a:spcAft>
                          <a:spcPts val="0"/>
                        </a:spcAft>
                      </a:pPr>
                      <a:r>
                        <a:rPr lang="en-US" sz="1200" dirty="0">
                          <a:effectLst/>
                        </a:rPr>
                        <a:t>Surface pressure (Pa)</a:t>
                      </a:r>
                    </a:p>
                    <a:p>
                      <a:pPr marL="0" marR="0" indent="0" algn="just">
                        <a:lnSpc>
                          <a:spcPct val="100000"/>
                        </a:lnSpc>
                        <a:spcBef>
                          <a:spcPts val="0"/>
                        </a:spcBef>
                        <a:spcAft>
                          <a:spcPts val="0"/>
                        </a:spcAft>
                      </a:pPr>
                      <a:r>
                        <a:rPr lang="en-US" sz="1200" dirty="0">
                          <a:effectLst/>
                        </a:rPr>
                        <a:t>Planetary boundary layer height (m)</a:t>
                      </a:r>
                    </a:p>
                    <a:p>
                      <a:pPr marL="0" marR="0" indent="0" algn="just">
                        <a:lnSpc>
                          <a:spcPct val="100000"/>
                        </a:lnSpc>
                        <a:spcBef>
                          <a:spcPts val="0"/>
                        </a:spcBef>
                        <a:spcAft>
                          <a:spcPts val="0"/>
                        </a:spcAft>
                      </a:pPr>
                      <a:r>
                        <a:rPr lang="en-US" sz="1200" dirty="0">
                          <a:effectLst/>
                        </a:rPr>
                        <a:t>U-component of wind speed (m/s)</a:t>
                      </a:r>
                    </a:p>
                    <a:p>
                      <a:pPr marL="0" marR="0" indent="0" algn="just">
                        <a:lnSpc>
                          <a:spcPct val="100000"/>
                        </a:lnSpc>
                        <a:spcBef>
                          <a:spcPts val="0"/>
                        </a:spcBef>
                        <a:spcAft>
                          <a:spcPts val="0"/>
                        </a:spcAft>
                      </a:pPr>
                      <a:r>
                        <a:rPr lang="en-US" sz="1200" dirty="0">
                          <a:effectLst/>
                        </a:rPr>
                        <a:t>V-component of wind speed (m/s)</a:t>
                      </a:r>
                    </a:p>
                    <a:p>
                      <a:pPr marL="0" marR="0" indent="0" algn="just">
                        <a:lnSpc>
                          <a:spcPct val="100000"/>
                        </a:lnSpc>
                        <a:spcBef>
                          <a:spcPts val="0"/>
                        </a:spcBef>
                        <a:spcAft>
                          <a:spcPts val="0"/>
                        </a:spcAft>
                      </a:pPr>
                      <a:r>
                        <a:rPr lang="en-US" sz="1200" dirty="0">
                          <a:effectLst/>
                        </a:rPr>
                        <a:t>Dew point temperature (K)</a:t>
                      </a:r>
                    </a:p>
                    <a:p>
                      <a:pPr marL="0" marR="0" indent="0" algn="just">
                        <a:lnSpc>
                          <a:spcPct val="100000"/>
                        </a:lnSpc>
                        <a:spcBef>
                          <a:spcPts val="0"/>
                        </a:spcBef>
                        <a:spcAft>
                          <a:spcPts val="0"/>
                        </a:spcAft>
                      </a:pPr>
                      <a:r>
                        <a:rPr lang="en-US" sz="1200" dirty="0">
                          <a:effectLst/>
                        </a:rPr>
                        <a:t>Temperature at 2 m (K)</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Rapid Update Cycle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13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9"/>
                  </a:ext>
                </a:extLst>
              </a:tr>
              <a:tr h="110915">
                <a:tc gridSpan="5">
                  <a:txBody>
                    <a:bodyPr/>
                    <a:lstStyle/>
                    <a:p>
                      <a:pPr marL="0" marR="0" indent="0" algn="just">
                        <a:lnSpc>
                          <a:spcPct val="100000"/>
                        </a:lnSpc>
                        <a:spcBef>
                          <a:spcPts val="0"/>
                        </a:spcBef>
                        <a:spcAft>
                          <a:spcPts val="0"/>
                        </a:spcAft>
                      </a:pPr>
                      <a:r>
                        <a:rPr lang="en-US" sz="1200" b="1" dirty="0">
                          <a:effectLst/>
                        </a:rPr>
                        <a:t>Spatial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1830">
                <a:tc>
                  <a:txBody>
                    <a:bodyPr/>
                    <a:lstStyle/>
                    <a:p>
                      <a:pPr marL="0" marR="0" indent="0" algn="just">
                        <a:lnSpc>
                          <a:spcPct val="100000"/>
                        </a:lnSpc>
                        <a:spcBef>
                          <a:spcPts val="0"/>
                        </a:spcBef>
                        <a:spcAft>
                          <a:spcPts val="0"/>
                        </a:spcAft>
                      </a:pPr>
                      <a:r>
                        <a:rPr lang="en-US" sz="1200">
                          <a:effectLst/>
                        </a:rPr>
                        <a:t>X-coordinate (m)</a:t>
                      </a:r>
                    </a:p>
                    <a:p>
                      <a:pPr marL="0" marR="0" indent="0" algn="just">
                        <a:lnSpc>
                          <a:spcPct val="100000"/>
                        </a:lnSpc>
                        <a:spcBef>
                          <a:spcPts val="0"/>
                        </a:spcBef>
                        <a:spcAft>
                          <a:spcPts val="0"/>
                        </a:spcAft>
                      </a:pPr>
                      <a:r>
                        <a:rPr lang="en-US" sz="1200">
                          <a:effectLst/>
                        </a:rPr>
                        <a:t>Y-coordinate (m)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Environmental Protection Agency Air Quality System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11"/>
                  </a:ext>
                </a:extLst>
              </a:tr>
              <a:tr h="134947">
                <a:tc>
                  <a:txBody>
                    <a:bodyPr/>
                    <a:lstStyle/>
                    <a:p>
                      <a:pPr marL="0" marR="0" indent="0" algn="just">
                        <a:lnSpc>
                          <a:spcPct val="100000"/>
                        </a:lnSpc>
                        <a:spcBef>
                          <a:spcPts val="0"/>
                        </a:spcBef>
                        <a:spcAft>
                          <a:spcPts val="0"/>
                        </a:spcAft>
                      </a:pPr>
                      <a:r>
                        <a:rPr lang="en-US" sz="1200" dirty="0">
                          <a:effectLst/>
                        </a:rPr>
                        <a:t>Counts of traffic within 1 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err="1">
                          <a:effectLst/>
                        </a:rPr>
                        <a:t>Dynamap</a:t>
                      </a:r>
                      <a:r>
                        <a:rPr lang="en-US" sz="1200" dirty="0">
                          <a:effectLst/>
                        </a:rPr>
                        <a:t> 2000, </a:t>
                      </a:r>
                      <a:r>
                        <a:rPr lang="en-US" sz="1200" dirty="0" err="1">
                          <a:effectLst/>
                        </a:rPr>
                        <a:t>TeleAtlas</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Annual</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2"/>
                  </a:ext>
                </a:extLst>
              </a:tr>
              <a:tr h="443906">
                <a:tc>
                  <a:txBody>
                    <a:bodyPr/>
                    <a:lstStyle/>
                    <a:p>
                      <a:pPr marL="0" marR="0" indent="0" algn="just">
                        <a:lnSpc>
                          <a:spcPct val="100000"/>
                        </a:lnSpc>
                        <a:spcBef>
                          <a:spcPts val="0"/>
                        </a:spcBef>
                        <a:spcAft>
                          <a:spcPts val="0"/>
                        </a:spcAft>
                      </a:pPr>
                      <a:r>
                        <a:rPr lang="en-US" sz="1200" dirty="0">
                          <a:effectLst/>
                        </a:rPr>
                        <a:t>% of urban land use within 1km</a:t>
                      </a:r>
                    </a:p>
                    <a:p>
                      <a:pPr marL="0" marR="0" indent="0" algn="just">
                        <a:lnSpc>
                          <a:spcPct val="100000"/>
                        </a:lnSpc>
                        <a:spcBef>
                          <a:spcPts val="0"/>
                        </a:spcBef>
                        <a:spcAft>
                          <a:spcPts val="0"/>
                        </a:spcAft>
                      </a:pPr>
                      <a:r>
                        <a:rPr lang="en-US" sz="1200" dirty="0">
                          <a:effectLst/>
                        </a:rPr>
                        <a:t>% of agricultural land use within 1km</a:t>
                      </a:r>
                    </a:p>
                    <a:p>
                      <a:pPr marL="0" marR="0" indent="0" algn="just">
                        <a:lnSpc>
                          <a:spcPct val="100000"/>
                        </a:lnSpc>
                        <a:spcBef>
                          <a:spcPts val="0"/>
                        </a:spcBef>
                        <a:spcAft>
                          <a:spcPts val="0"/>
                        </a:spcAft>
                      </a:pPr>
                      <a:r>
                        <a:rPr lang="en-US" sz="1200" dirty="0">
                          <a:effectLst/>
                        </a:rPr>
                        <a:t>% of vegetation land use within 1km</a:t>
                      </a:r>
                    </a:p>
                    <a:p>
                      <a:pPr marL="0" marR="0" indent="0" algn="just">
                        <a:lnSpc>
                          <a:spcPct val="100000"/>
                        </a:lnSpc>
                        <a:spcBef>
                          <a:spcPts val="0"/>
                        </a:spcBef>
                        <a:spcAft>
                          <a:spcPts val="0"/>
                        </a:spcAft>
                      </a:pPr>
                      <a:r>
                        <a:rPr lang="en-US" sz="1200" dirty="0">
                          <a:effectLst/>
                        </a:rPr>
                        <a:t>Any High intensity land use within 1km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2006 National Land Cover Database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3"/>
                  </a:ext>
                </a:extLst>
              </a:tr>
              <a:tr h="67998">
                <a:tc>
                  <a:txBody>
                    <a:bodyPr/>
                    <a:lstStyle/>
                    <a:p>
                      <a:pPr marL="0" marR="0" indent="0" algn="just">
                        <a:lnSpc>
                          <a:spcPct val="100000"/>
                        </a:lnSpc>
                        <a:spcBef>
                          <a:spcPts val="0"/>
                        </a:spcBef>
                        <a:spcAft>
                          <a:spcPts val="0"/>
                        </a:spcAft>
                      </a:pPr>
                      <a:r>
                        <a:rPr lang="en-US" sz="1200" dirty="0">
                          <a:effectLst/>
                        </a:rPr>
                        <a:t>Elevation (m)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Elevation Dataset 2010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a:lnSpc>
                          <a:spcPct val="100000"/>
                        </a:lnSpc>
                      </a:pPr>
                      <a:endParaRPr lang="en-US" sz="1200" dirty="0">
                        <a:effectLst/>
                        <a:latin typeface="+mn-lt"/>
                      </a:endParaRPr>
                    </a:p>
                  </a:txBody>
                  <a:tcPr marL="19827" marR="19827" marT="0" marB="0"/>
                </a:tc>
                <a:extLst>
                  <a:ext uri="{0D108BD9-81ED-4DB2-BD59-A6C34878D82A}">
                    <a16:rowId xmlns:a16="http://schemas.microsoft.com/office/drawing/2014/main" val="10014"/>
                  </a:ext>
                </a:extLst>
              </a:tr>
              <a:tr h="0">
                <a:tc>
                  <a:txBody>
                    <a:bodyPr/>
                    <a:lstStyle/>
                    <a:p>
                      <a:pPr marL="0" marR="0" indent="0" algn="just">
                        <a:lnSpc>
                          <a:spcPct val="100000"/>
                        </a:lnSpc>
                        <a:spcBef>
                          <a:spcPts val="0"/>
                        </a:spcBef>
                        <a:spcAft>
                          <a:spcPts val="0"/>
                        </a:spcAft>
                      </a:pPr>
                      <a:r>
                        <a:rPr lang="en-US" sz="1200" dirty="0">
                          <a:effectLst/>
                        </a:rPr>
                        <a:t>Binary indicator variables for 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California Air Resources Board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dirty="0">
                          <a:effectLst/>
                        </a:rPr>
                        <a:t>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5"/>
                  </a:ext>
                </a:extLst>
              </a:tr>
              <a:tr h="0">
                <a:tc>
                  <a:txBody>
                    <a:bodyPr/>
                    <a:lstStyle/>
                    <a:p>
                      <a:pPr marL="0" marR="0" indent="0" algn="just">
                        <a:lnSpc>
                          <a:spcPct val="100000"/>
                        </a:lnSpc>
                        <a:spcBef>
                          <a:spcPts val="0"/>
                        </a:spcBef>
                        <a:spcAft>
                          <a:spcPts val="0"/>
                        </a:spcAft>
                      </a:pPr>
                      <a:r>
                        <a:rPr lang="en-US" sz="1200" dirty="0">
                          <a:effectLst/>
                        </a:rPr>
                        <a:t>Population Density</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Census 2000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Block Group</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6"/>
                  </a:ext>
                </a:extLst>
              </a:tr>
              <a:tr h="110915">
                <a:tc gridSpan="5">
                  <a:txBody>
                    <a:bodyPr/>
                    <a:lstStyle/>
                    <a:p>
                      <a:pPr marL="0" marR="0" indent="0" algn="just">
                        <a:lnSpc>
                          <a:spcPct val="100000"/>
                        </a:lnSpc>
                        <a:spcBef>
                          <a:spcPts val="0"/>
                        </a:spcBef>
                        <a:spcAft>
                          <a:spcPts val="0"/>
                        </a:spcAft>
                      </a:pPr>
                      <a:r>
                        <a:rPr lang="en-US" sz="1200" b="1" dirty="0">
                          <a:effectLst/>
                        </a:rPr>
                        <a:t>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21830">
                <a:tc gridSpan="2">
                  <a:txBody>
                    <a:bodyPr/>
                    <a:lstStyle/>
                    <a:p>
                      <a:pPr marL="0" marR="0" indent="0" algn="just">
                        <a:lnSpc>
                          <a:spcPct val="100000"/>
                        </a:lnSpc>
                        <a:spcBef>
                          <a:spcPts val="0"/>
                        </a:spcBef>
                        <a:spcAft>
                          <a:spcPts val="0"/>
                        </a:spcAft>
                      </a:pPr>
                      <a:r>
                        <a:rPr lang="en-US" sz="1200" dirty="0">
                          <a:effectLst/>
                        </a:rPr>
                        <a:t>Julian Date</a:t>
                      </a:r>
                    </a:p>
                    <a:p>
                      <a:pPr marL="0" marR="0" indent="0" algn="just">
                        <a:lnSpc>
                          <a:spcPct val="100000"/>
                        </a:lnSpc>
                        <a:spcBef>
                          <a:spcPts val="0"/>
                        </a:spcBef>
                        <a:spcAft>
                          <a:spcPts val="0"/>
                        </a:spcAft>
                      </a:pPr>
                      <a:r>
                        <a:rPr lang="en-US" sz="1200" dirty="0">
                          <a:effectLst/>
                        </a:rPr>
                        <a:t>Weekend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endParaRPr lang="en-US"/>
                    </a:p>
                  </a:txBody>
                  <a:tcPr/>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2009</Words>
  <Application>Microsoft Macintosh PowerPoint</Application>
  <PresentationFormat>Widescreen</PresentationFormat>
  <Paragraphs>369</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14</cp:revision>
  <dcterms:created xsi:type="dcterms:W3CDTF">2018-10-14T04:50:33Z</dcterms:created>
  <dcterms:modified xsi:type="dcterms:W3CDTF">2018-11-05T18:07:25Z</dcterms:modified>
</cp:coreProperties>
</file>